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25"/>
  </p:handoutMasterIdLst>
  <p:sldIdLst>
    <p:sldId id="300" r:id="rId2"/>
    <p:sldId id="362" r:id="rId3"/>
    <p:sldId id="381" r:id="rId4"/>
    <p:sldId id="363" r:id="rId5"/>
    <p:sldId id="434" r:id="rId6"/>
    <p:sldId id="358" r:id="rId7"/>
    <p:sldId id="371" r:id="rId8"/>
    <p:sldId id="348" r:id="rId9"/>
    <p:sldId id="372" r:id="rId10"/>
    <p:sldId id="303" r:id="rId11"/>
    <p:sldId id="415" r:id="rId12"/>
    <p:sldId id="382" r:id="rId13"/>
    <p:sldId id="458" r:id="rId14"/>
    <p:sldId id="459" r:id="rId15"/>
    <p:sldId id="460" r:id="rId16"/>
    <p:sldId id="374" r:id="rId17"/>
    <p:sldId id="306" r:id="rId18"/>
    <p:sldId id="416" r:id="rId19"/>
    <p:sldId id="417" r:id="rId20"/>
    <p:sldId id="375" r:id="rId21"/>
    <p:sldId id="418" r:id="rId22"/>
    <p:sldId id="378" r:id="rId23"/>
    <p:sldId id="435" r:id="rId24"/>
    <p:sldId id="377" r:id="rId25"/>
    <p:sldId id="350" r:id="rId26"/>
    <p:sldId id="311" r:id="rId27"/>
    <p:sldId id="313" r:id="rId28"/>
    <p:sldId id="376" r:id="rId29"/>
    <p:sldId id="314" r:id="rId30"/>
    <p:sldId id="456" r:id="rId31"/>
    <p:sldId id="401" r:id="rId32"/>
    <p:sldId id="315" r:id="rId33"/>
    <p:sldId id="316" r:id="rId34"/>
    <p:sldId id="317" r:id="rId35"/>
    <p:sldId id="318" r:id="rId36"/>
    <p:sldId id="319" r:id="rId37"/>
    <p:sldId id="320" r:id="rId38"/>
    <p:sldId id="455" r:id="rId39"/>
    <p:sldId id="436" r:id="rId40"/>
    <p:sldId id="321" r:id="rId41"/>
    <p:sldId id="383" r:id="rId42"/>
    <p:sldId id="402" r:id="rId43"/>
    <p:sldId id="420" r:id="rId44"/>
    <p:sldId id="432" r:id="rId45"/>
    <p:sldId id="433" r:id="rId46"/>
    <p:sldId id="421" r:id="rId47"/>
    <p:sldId id="422" r:id="rId48"/>
    <p:sldId id="448" r:id="rId49"/>
    <p:sldId id="449" r:id="rId50"/>
    <p:sldId id="450" r:id="rId51"/>
    <p:sldId id="451" r:id="rId52"/>
    <p:sldId id="452" r:id="rId53"/>
    <p:sldId id="453" r:id="rId54"/>
    <p:sldId id="454" r:id="rId55"/>
    <p:sldId id="322" r:id="rId56"/>
    <p:sldId id="403" r:id="rId57"/>
    <p:sldId id="323" r:id="rId58"/>
    <p:sldId id="423" r:id="rId59"/>
    <p:sldId id="428" r:id="rId60"/>
    <p:sldId id="424" r:id="rId61"/>
    <p:sldId id="437" r:id="rId62"/>
    <p:sldId id="425" r:id="rId63"/>
    <p:sldId id="426" r:id="rId64"/>
    <p:sldId id="427" r:id="rId65"/>
    <p:sldId id="457" r:id="rId66"/>
    <p:sldId id="379" r:id="rId67"/>
    <p:sldId id="404" r:id="rId68"/>
    <p:sldId id="405" r:id="rId69"/>
    <p:sldId id="406" r:id="rId70"/>
    <p:sldId id="407" r:id="rId71"/>
    <p:sldId id="408" r:id="rId72"/>
    <p:sldId id="429" r:id="rId73"/>
    <p:sldId id="359" r:id="rId74"/>
    <p:sldId id="430" r:id="rId75"/>
    <p:sldId id="438" r:id="rId76"/>
    <p:sldId id="361" r:id="rId77"/>
    <p:sldId id="431" r:id="rId78"/>
    <p:sldId id="326" r:id="rId79"/>
    <p:sldId id="355" r:id="rId80"/>
    <p:sldId id="439" r:id="rId81"/>
    <p:sldId id="328" r:id="rId82"/>
    <p:sldId id="330" r:id="rId83"/>
    <p:sldId id="331" r:id="rId84"/>
    <p:sldId id="332" r:id="rId85"/>
    <p:sldId id="333" r:id="rId86"/>
    <p:sldId id="347" r:id="rId87"/>
    <p:sldId id="389" r:id="rId88"/>
    <p:sldId id="390" r:id="rId89"/>
    <p:sldId id="440" r:id="rId90"/>
    <p:sldId id="441" r:id="rId91"/>
    <p:sldId id="443" r:id="rId92"/>
    <p:sldId id="444" r:id="rId93"/>
    <p:sldId id="380" r:id="rId94"/>
    <p:sldId id="391" r:id="rId95"/>
    <p:sldId id="335" r:id="rId96"/>
    <p:sldId id="336" r:id="rId97"/>
    <p:sldId id="392" r:id="rId98"/>
    <p:sldId id="393" r:id="rId99"/>
    <p:sldId id="394" r:id="rId100"/>
    <p:sldId id="395" r:id="rId101"/>
    <p:sldId id="396" r:id="rId102"/>
    <p:sldId id="397" r:id="rId103"/>
    <p:sldId id="337" r:id="rId104"/>
    <p:sldId id="338" r:id="rId105"/>
    <p:sldId id="345" r:id="rId106"/>
    <p:sldId id="346" r:id="rId107"/>
    <p:sldId id="398" r:id="rId108"/>
    <p:sldId id="344" r:id="rId109"/>
    <p:sldId id="399" r:id="rId110"/>
    <p:sldId id="343" r:id="rId111"/>
    <p:sldId id="400" r:id="rId112"/>
    <p:sldId id="342" r:id="rId113"/>
    <p:sldId id="341" r:id="rId114"/>
    <p:sldId id="445" r:id="rId115"/>
    <p:sldId id="446" r:id="rId116"/>
    <p:sldId id="447" r:id="rId117"/>
    <p:sldId id="368" r:id="rId118"/>
    <p:sldId id="367" r:id="rId119"/>
    <p:sldId id="369" r:id="rId120"/>
    <p:sldId id="339" r:id="rId121"/>
    <p:sldId id="388" r:id="rId122"/>
    <p:sldId id="353" r:id="rId123"/>
    <p:sldId id="357" r:id="rId124"/>
  </p:sldIdLst>
  <p:sldSz cx="12192000" cy="6858000"/>
  <p:notesSz cx="6858000" cy="91995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0055" autoAdjust="0"/>
    <p:restoredTop sz="94563" autoAdjust="0"/>
  </p:normalViewPr>
  <p:slideViewPr>
    <p:cSldViewPr snapToGrid="0">
      <p:cViewPr varScale="1">
        <p:scale>
          <a:sx n="72" d="100"/>
          <a:sy n="72" d="100"/>
        </p:scale>
        <p:origin x="33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57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1576"/>
          </a:xfrm>
          <a:prstGeom prst="rect">
            <a:avLst/>
          </a:prstGeom>
        </p:spPr>
        <p:txBody>
          <a:bodyPr vert="horz" lIns="91440" tIns="45720" rIns="91440" bIns="45720" rtlCol="0"/>
          <a:lstStyle>
            <a:lvl1pPr algn="r">
              <a:defRPr sz="1200"/>
            </a:lvl1pPr>
          </a:lstStyle>
          <a:p>
            <a:fld id="{78890597-8AFA-456D-A772-72F15403700F}" type="datetimeFigureOut">
              <a:rPr lang="en-US" smtClean="0"/>
              <a:t>5/21/2019</a:t>
            </a:fld>
            <a:endParaRPr lang="en-US"/>
          </a:p>
        </p:txBody>
      </p:sp>
      <p:sp>
        <p:nvSpPr>
          <p:cNvPr id="4" name="Footer Placeholder 3"/>
          <p:cNvSpPr>
            <a:spLocks noGrp="1"/>
          </p:cNvSpPr>
          <p:nvPr>
            <p:ph type="ftr" sz="quarter" idx="2"/>
          </p:nvPr>
        </p:nvSpPr>
        <p:spPr>
          <a:xfrm>
            <a:off x="0" y="8737989"/>
            <a:ext cx="2971800" cy="4615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737989"/>
            <a:ext cx="2971800" cy="461575"/>
          </a:xfrm>
          <a:prstGeom prst="rect">
            <a:avLst/>
          </a:prstGeom>
        </p:spPr>
        <p:txBody>
          <a:bodyPr vert="horz" lIns="91440" tIns="45720" rIns="91440" bIns="45720" rtlCol="0" anchor="b"/>
          <a:lstStyle>
            <a:lvl1pPr algn="r">
              <a:defRPr sz="1200"/>
            </a:lvl1pPr>
          </a:lstStyle>
          <a:p>
            <a:fld id="{B9A0BE6B-619C-4068-8A5D-DB4AA05A5F6F}" type="slidenum">
              <a:rPr lang="en-US" smtClean="0"/>
              <a:t>‹#›</a:t>
            </a:fld>
            <a:endParaRPr lang="en-US"/>
          </a:p>
        </p:txBody>
      </p:sp>
    </p:spTree>
    <p:extLst>
      <p:ext uri="{BB962C8B-B14F-4D97-AF65-F5344CB8AC3E}">
        <p14:creationId xmlns:p14="http://schemas.microsoft.com/office/powerpoint/2010/main" val="33305730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4F6116-8282-4CC9-97D3-789DB4040CC8}"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2463636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4F6116-8282-4CC9-97D3-789DB4040CC8}"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2199493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4F6116-8282-4CC9-97D3-789DB4040CC8}"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4253405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4F6116-8282-4CC9-97D3-789DB4040CC8}"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67652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4F6116-8282-4CC9-97D3-789DB4040CC8}"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1921558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4F6116-8282-4CC9-97D3-789DB4040CC8}"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134502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4F6116-8282-4CC9-97D3-789DB4040CC8}" type="datetimeFigureOut">
              <a:rPr lang="en-US" smtClean="0"/>
              <a:t>5/21/2019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2453373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4F6116-8282-4CC9-97D3-789DB4040CC8}" type="datetimeFigureOut">
              <a:rPr lang="en-US" smtClean="0"/>
              <a:t>5/21/2019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1820355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4F6116-8282-4CC9-97D3-789DB4040CC8}" type="datetimeFigureOut">
              <a:rPr lang="en-US" smtClean="0"/>
              <a:t>5/21/2019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54621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4F6116-8282-4CC9-97D3-789DB4040CC8}"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370251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4F6116-8282-4CC9-97D3-789DB4040CC8}"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190043-43CB-41DE-B7D0-FBEDEB9CDD68}" type="slidenum">
              <a:rPr lang="en-US" smtClean="0"/>
              <a:t>‹#›</a:t>
            </a:fld>
            <a:endParaRPr lang="en-US"/>
          </a:p>
        </p:txBody>
      </p:sp>
    </p:spTree>
    <p:extLst>
      <p:ext uri="{BB962C8B-B14F-4D97-AF65-F5344CB8AC3E}">
        <p14:creationId xmlns:p14="http://schemas.microsoft.com/office/powerpoint/2010/main" val="2409697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F6116-8282-4CC9-97D3-789DB4040CC8}" type="datetimeFigureOut">
              <a:rPr lang="en-US" smtClean="0"/>
              <a:t>5/21/2019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190043-43CB-41DE-B7D0-FBEDEB9CDD68}" type="slidenum">
              <a:rPr lang="en-US" smtClean="0"/>
              <a:t>‹#›</a:t>
            </a:fld>
            <a:endParaRPr lang="en-US"/>
          </a:p>
        </p:txBody>
      </p:sp>
    </p:spTree>
    <p:extLst>
      <p:ext uri="{BB962C8B-B14F-4D97-AF65-F5344CB8AC3E}">
        <p14:creationId xmlns:p14="http://schemas.microsoft.com/office/powerpoint/2010/main" val="1353139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Mathematical_optimization" TargetMode="External"/><Relationship Id="rId2" Type="http://schemas.openxmlformats.org/officeDocument/2006/relationships/hyperlink" Target="https://en.wikipedia.org/wiki/Iterative_algorithm" TargetMode="External"/><Relationship Id="rId1" Type="http://schemas.openxmlformats.org/officeDocument/2006/relationships/slideLayout" Target="../slideLayouts/slideLayout7.xml"/><Relationship Id="rId6" Type="http://schemas.openxmlformats.org/officeDocument/2006/relationships/hyperlink" Target="https://en.wikipedia.org/wiki/Local_maximum" TargetMode="External"/><Relationship Id="rId5" Type="http://schemas.openxmlformats.org/officeDocument/2006/relationships/hyperlink" Target="https://en.wikipedia.org/wiki/Local_minimum" TargetMode="External"/><Relationship Id="rId4" Type="http://schemas.openxmlformats.org/officeDocument/2006/relationships/hyperlink" Target="https://en.wikipedia.org/wiki/Algorithm"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8.emf"/></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wmf"/><Relationship Id="rId5" Type="http://schemas.openxmlformats.org/officeDocument/2006/relationships/oleObject" Target="../embeddings/oleObject3.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9321" y="1238991"/>
            <a:ext cx="10822951" cy="830997"/>
          </a:xfrm>
          <a:prstGeom prst="rect">
            <a:avLst/>
          </a:prstGeom>
          <a:noFill/>
        </p:spPr>
        <p:txBody>
          <a:bodyPr wrap="square" rtlCol="0">
            <a:spAutoFit/>
          </a:bodyPr>
          <a:lstStyle/>
          <a:p>
            <a:r>
              <a:rPr lang="en-US" sz="4800" b="1" dirty="0" smtClean="0"/>
              <a:t>Machine Learning and Neural Networks</a:t>
            </a:r>
            <a:endParaRPr lang="en-US" sz="4800" b="1" dirty="0"/>
          </a:p>
        </p:txBody>
      </p:sp>
      <p:sp>
        <p:nvSpPr>
          <p:cNvPr id="4" name="TextBox 3"/>
          <p:cNvSpPr txBox="1"/>
          <p:nvPr/>
        </p:nvSpPr>
        <p:spPr>
          <a:xfrm>
            <a:off x="4197157" y="5472752"/>
            <a:ext cx="5404043" cy="461665"/>
          </a:xfrm>
          <a:prstGeom prst="rect">
            <a:avLst/>
          </a:prstGeom>
          <a:noFill/>
        </p:spPr>
        <p:txBody>
          <a:bodyPr wrap="square" rtlCol="0">
            <a:spAutoFit/>
          </a:bodyPr>
          <a:lstStyle/>
          <a:p>
            <a:r>
              <a:rPr lang="en-US" sz="2400" b="1" dirty="0" smtClean="0"/>
              <a:t>For Educational Purposes </a:t>
            </a:r>
            <a:r>
              <a:rPr lang="en-US" sz="2400" b="1" dirty="0"/>
              <a:t>O</a:t>
            </a:r>
            <a:r>
              <a:rPr lang="en-US" sz="2400" b="1" dirty="0" smtClean="0"/>
              <a:t>nly</a:t>
            </a:r>
            <a:endParaRPr lang="en-US" sz="2400" b="1" dirty="0"/>
          </a:p>
        </p:txBody>
      </p:sp>
    </p:spTree>
    <p:extLst>
      <p:ext uri="{BB962C8B-B14F-4D97-AF65-F5344CB8AC3E}">
        <p14:creationId xmlns:p14="http://schemas.microsoft.com/office/powerpoint/2010/main" val="872533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4876" y="1427446"/>
            <a:ext cx="7033846" cy="1015663"/>
          </a:xfrm>
          <a:prstGeom prst="rect">
            <a:avLst/>
          </a:prstGeom>
          <a:noFill/>
        </p:spPr>
        <p:txBody>
          <a:bodyPr wrap="square" rtlCol="0">
            <a:spAutoFit/>
          </a:bodyPr>
          <a:lstStyle/>
          <a:p>
            <a:r>
              <a:rPr lang="en-US" sz="6000" b="1" dirty="0" smtClean="0"/>
              <a:t>Supervised Learning</a:t>
            </a:r>
            <a:endParaRPr lang="en-US" sz="6000" b="1" dirty="0"/>
          </a:p>
        </p:txBody>
      </p:sp>
    </p:spTree>
    <p:extLst>
      <p:ext uri="{BB962C8B-B14F-4D97-AF65-F5344CB8AC3E}">
        <p14:creationId xmlns:p14="http://schemas.microsoft.com/office/powerpoint/2010/main" val="15158738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38912"/>
            <a:ext cx="12192000" cy="5980176"/>
          </a:xfrm>
          <a:prstGeom prst="rect">
            <a:avLst/>
          </a:prstGeom>
        </p:spPr>
      </p:pic>
    </p:spTree>
    <p:extLst>
      <p:ext uri="{BB962C8B-B14F-4D97-AF65-F5344CB8AC3E}">
        <p14:creationId xmlns:p14="http://schemas.microsoft.com/office/powerpoint/2010/main" val="379382127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470" y="396240"/>
            <a:ext cx="11580530" cy="6065520"/>
          </a:xfrm>
          <a:prstGeom prst="rect">
            <a:avLst/>
          </a:prstGeom>
        </p:spPr>
      </p:pic>
    </p:spTree>
    <p:extLst>
      <p:ext uri="{BB962C8B-B14F-4D97-AF65-F5344CB8AC3E}">
        <p14:creationId xmlns:p14="http://schemas.microsoft.com/office/powerpoint/2010/main" val="383916373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6594" y="338070"/>
            <a:ext cx="11395406" cy="6181859"/>
          </a:xfrm>
          <a:prstGeom prst="rect">
            <a:avLst/>
          </a:prstGeom>
        </p:spPr>
      </p:pic>
    </p:spTree>
    <p:extLst>
      <p:ext uri="{BB962C8B-B14F-4D97-AF65-F5344CB8AC3E}">
        <p14:creationId xmlns:p14="http://schemas.microsoft.com/office/powerpoint/2010/main" val="26736548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3906" y="-43032"/>
            <a:ext cx="11741201" cy="6717323"/>
          </a:xfrm>
          <a:prstGeom prst="rect">
            <a:avLst/>
          </a:prstGeom>
        </p:spPr>
      </p:pic>
      <p:cxnSp>
        <p:nvCxnSpPr>
          <p:cNvPr id="3" name="Straight Connector 2"/>
          <p:cNvCxnSpPr/>
          <p:nvPr/>
        </p:nvCxnSpPr>
        <p:spPr>
          <a:xfrm>
            <a:off x="6379285" y="2651761"/>
            <a:ext cx="3356386" cy="107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7637929" y="3162748"/>
            <a:ext cx="2635624"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637469" y="3657599"/>
            <a:ext cx="1597511" cy="5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100969" y="3700631"/>
            <a:ext cx="2323652" cy="161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79285" y="4163209"/>
            <a:ext cx="1258644" cy="22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134575" y="4155554"/>
            <a:ext cx="1258644" cy="22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2949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4959" y="772030"/>
            <a:ext cx="9457765" cy="3625160"/>
          </a:xfrm>
          <a:prstGeom prst="rect">
            <a:avLst/>
          </a:prstGeom>
        </p:spPr>
        <p:txBody>
          <a:bodyPr wrap="square">
            <a:spAutoFit/>
          </a:bodyPr>
          <a:lstStyle/>
          <a:p>
            <a:pPr>
              <a:lnSpc>
                <a:spcPts val="1680"/>
              </a:lnSpc>
              <a:spcBef>
                <a:spcPts val="1500"/>
              </a:spcBef>
              <a:spcAft>
                <a:spcPts val="1500"/>
              </a:spcAft>
            </a:pPr>
            <a:r>
              <a:rPr lang="en-US" sz="48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Sigmoid</a:t>
            </a:r>
            <a:endParaRPr lang="en-US" sz="44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75"/>
              </a:spcAft>
            </a:pPr>
            <a:r>
              <a:rPr lang="en-US" sz="44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Sigmoid is a </a:t>
            </a:r>
            <a:r>
              <a:rPr lang="en-US" sz="44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widely used activation function</a:t>
            </a:r>
            <a:r>
              <a:rPr lang="en-US" sz="44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 It is of the </a:t>
            </a:r>
            <a:r>
              <a:rPr lang="en-US" sz="4400" dirty="0" smtClean="0">
                <a:solidFill>
                  <a:srgbClr val="595858"/>
                </a:solidFill>
                <a:latin typeface="Arial" panose="020B0604020202020204" pitchFamily="34" charset="0"/>
                <a:ea typeface="Times New Roman" panose="02020603050405020304" pitchFamily="18" charset="0"/>
                <a:cs typeface="Times New Roman" panose="02020603050405020304" pitchFamily="18" charset="0"/>
              </a:rPr>
              <a:t>form-</a:t>
            </a:r>
          </a:p>
          <a:p>
            <a:pPr>
              <a:lnSpc>
                <a:spcPct val="107000"/>
              </a:lnSpc>
              <a:spcAft>
                <a:spcPts val="1575"/>
              </a:spcAft>
            </a:pPr>
            <a:endParaRPr lang="en-US" sz="4400" dirty="0">
              <a:latin typeface="Times New Roman" panose="02020603050405020304" pitchFamily="18" charset="0"/>
              <a:ea typeface="Calibri" panose="020F0502020204030204" pitchFamily="34" charset="0"/>
              <a:cs typeface="Times New Roman" panose="02020603050405020304" pitchFamily="18" charset="0"/>
            </a:endParaRPr>
          </a:p>
          <a:p>
            <a:pPr latinLnBrk="1">
              <a:lnSpc>
                <a:spcPts val="2400"/>
              </a:lnSpc>
              <a:spcBef>
                <a:spcPts val="1800"/>
              </a:spcBef>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f(x)=1/(1+e^-x)</a:t>
            </a:r>
            <a:endParaRPr lang="en-US" sz="88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16337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811" y="258184"/>
            <a:ext cx="11614188" cy="6496009"/>
          </a:xfrm>
          <a:prstGeom prst="rect">
            <a:avLst/>
          </a:prstGeom>
        </p:spPr>
        <p:txBody>
          <a:bodyPr wrap="square">
            <a:spAutoFit/>
          </a:bodyPr>
          <a:lstStyle/>
          <a:p>
            <a:pPr>
              <a:lnSpc>
                <a:spcPct val="107000"/>
              </a:lnSpc>
              <a:spcAft>
                <a:spcPts val="1575"/>
              </a:spcAft>
            </a:pPr>
            <a:r>
              <a:rPr lang="en-US" sz="2800" b="1" dirty="0" smtClean="0">
                <a:solidFill>
                  <a:srgbClr val="FF0000"/>
                </a:solidFill>
                <a:latin typeface="Arial" panose="020B0604020202020204" pitchFamily="34" charset="0"/>
                <a:ea typeface="Times New Roman" panose="02020603050405020304" pitchFamily="18" charset="0"/>
                <a:cs typeface="Times New Roman" panose="02020603050405020304" pitchFamily="18" charset="0"/>
              </a:rPr>
              <a:t>Sigmoid</a:t>
            </a:r>
            <a:r>
              <a:rPr lang="en-US" sz="2800" dirty="0" smtClean="0">
                <a:solidFill>
                  <a:srgbClr val="595858"/>
                </a:solidFill>
                <a:latin typeface="Arial" panose="020B0604020202020204" pitchFamily="34" charset="0"/>
                <a:ea typeface="Times New Roman" panose="02020603050405020304" pitchFamily="18" charset="0"/>
                <a:cs typeface="Times New Roman" panose="02020603050405020304" pitchFamily="18" charset="0"/>
              </a:rPr>
              <a:t> is </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a </a:t>
            </a:r>
            <a:r>
              <a:rPr lang="en-US" sz="2800"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smooth function </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and is </a:t>
            </a:r>
            <a:r>
              <a:rPr lang="en-US" sz="2800"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continuously differentia</a:t>
            </a:r>
            <a:r>
              <a:rPr lang="en-US" sz="28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ble</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 The biggest </a:t>
            </a:r>
            <a:r>
              <a:rPr lang="en-US" sz="28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advantage</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 that it has over step and linear function is that </a:t>
            </a:r>
            <a:r>
              <a:rPr lang="en-US" sz="28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it is non-linear. </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This is an incredibly cool feature of the sigmoid function. This essentially means that </a:t>
            </a:r>
            <a:r>
              <a:rPr lang="en-US" sz="28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when I have </a:t>
            </a:r>
            <a:r>
              <a:rPr lang="en-US" sz="2800" b="1"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multiple neurons having sigmoid function as their activation function </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 the </a:t>
            </a:r>
            <a:r>
              <a:rPr lang="en-US" sz="2800" b="1"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output is non linear</a:t>
            </a:r>
            <a:r>
              <a:rPr lang="en-US" sz="28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 </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as well. The </a:t>
            </a:r>
            <a:r>
              <a:rPr lang="en-US" sz="2800" b="1"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function ranges from </a:t>
            </a:r>
            <a:r>
              <a:rPr lang="en-US" sz="2800" b="1" u="sng" dirty="0" smtClean="0">
                <a:solidFill>
                  <a:srgbClr val="FF0000"/>
                </a:solidFill>
                <a:latin typeface="Arial" panose="020B0604020202020204" pitchFamily="34" charset="0"/>
                <a:ea typeface="Times New Roman" panose="02020603050405020304" pitchFamily="18" charset="0"/>
                <a:cs typeface="Times New Roman" panose="02020603050405020304" pitchFamily="18" charset="0"/>
              </a:rPr>
              <a:t>0-1 (Yes/No) </a:t>
            </a:r>
            <a:r>
              <a:rPr lang="en-US" sz="2800" dirty="0" smtClean="0">
                <a:solidFill>
                  <a:srgbClr val="595858"/>
                </a:solidFill>
                <a:latin typeface="Arial" panose="020B0604020202020204" pitchFamily="34" charset="0"/>
                <a:ea typeface="Times New Roman" panose="02020603050405020304" pitchFamily="18" charset="0"/>
                <a:cs typeface="Times New Roman" panose="02020603050405020304" pitchFamily="18" charset="0"/>
              </a:rPr>
              <a:t>having </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an </a:t>
            </a:r>
            <a:r>
              <a:rPr lang="en-US" sz="2800" b="1"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S shape</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 Let’s take a look at the shape of the curve. </a:t>
            </a:r>
            <a:endParaRPr lang="en-US" sz="2800" dirty="0" smtClean="0">
              <a:solidFill>
                <a:srgbClr val="595858"/>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1575"/>
              </a:spcAft>
            </a:pPr>
            <a:r>
              <a:rPr lang="en-US" sz="2800" dirty="0" smtClean="0">
                <a:solidFill>
                  <a:srgbClr val="595858"/>
                </a:solidFill>
                <a:latin typeface="Arial" panose="020B0604020202020204" pitchFamily="34" charset="0"/>
                <a:ea typeface="Times New Roman" panose="02020603050405020304" pitchFamily="18" charset="0"/>
                <a:cs typeface="Times New Roman" panose="02020603050405020304" pitchFamily="18" charset="0"/>
              </a:rPr>
              <a:t>The </a:t>
            </a:r>
            <a:r>
              <a:rPr lang="en-US" sz="2800" b="1"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gradient is very high between the values of -3 and 3 </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but gets much flatter in other regions. How is this of any use?</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75"/>
              </a:spcAft>
            </a:pP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This means that in this range </a:t>
            </a:r>
            <a:r>
              <a:rPr lang="en-US" sz="2800" b="1"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small changes in x would also bring about large changes in the value of Y</a:t>
            </a:r>
            <a:r>
              <a:rPr lang="en-US" sz="28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 So the </a:t>
            </a:r>
            <a:r>
              <a:rPr lang="en-US" sz="28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function essentially tries to </a:t>
            </a:r>
            <a:r>
              <a:rPr lang="en-US" sz="2800" b="1"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push the Y values towards the extremes</a:t>
            </a:r>
            <a:r>
              <a:rPr lang="en-US" sz="28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a:t>
            </a:r>
            <a:r>
              <a:rPr lang="en-US" sz="2800"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 This is a very </a:t>
            </a:r>
            <a:r>
              <a:rPr lang="en-US" sz="2800"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desirable quality when we’re trying to classify the values to a particular class.</a:t>
            </a:r>
            <a:endParaRPr lang="en-US" sz="2800" u="sng"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535039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0984" y="202987"/>
            <a:ext cx="11133868" cy="5880071"/>
          </a:xfrm>
          <a:prstGeom prst="rect">
            <a:avLst/>
          </a:prstGeom>
        </p:spPr>
        <p:txBody>
          <a:bodyPr wrap="square">
            <a:spAutoFit/>
          </a:bodyPr>
          <a:lstStyle/>
          <a:p>
            <a:pPr>
              <a:lnSpc>
                <a:spcPct val="107000"/>
              </a:lnSpc>
              <a:spcAft>
                <a:spcPts val="1575"/>
              </a:spcAft>
            </a:pP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It’s smooth and is dependent on x. This means that during backpropagation we can easily use this function. The error can be </a:t>
            </a:r>
            <a:r>
              <a:rPr lang="en-US" sz="2400"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backpropagated</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and the weights can be accordingly updated.</a:t>
            </a:r>
            <a:endParaRPr lang="en-US" sz="24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75"/>
              </a:spcAft>
            </a:pPr>
            <a:r>
              <a:rPr lang="en-US" sz="2400"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Sigmoids</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are widely used even today but we still have a problems that we need to address. As we saw previously – the function is pretty flat beyond the +3 and -3 region. This means that once the function falls in that region the gradients become very small. This means that the gradient is approaching to zero and the network is not really learning.</a:t>
            </a:r>
            <a:endParaRPr lang="en-US" sz="2400" dirty="0" smtClean="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smtClean="0">
                <a:solidFill>
                  <a:srgbClr val="595858"/>
                </a:solidFill>
                <a:effectLst/>
                <a:latin typeface="Arial" panose="020B0604020202020204" pitchFamily="34" charset="0"/>
                <a:ea typeface="Times New Roman" panose="02020603050405020304" pitchFamily="18" charset="0"/>
              </a:rPr>
              <a:t>Another problem that the sigmoid function suffers is that the values only range from 0 to 1. This </a:t>
            </a:r>
            <a:r>
              <a:rPr lang="en-US" sz="2400" dirty="0" err="1" smtClean="0">
                <a:solidFill>
                  <a:srgbClr val="595858"/>
                </a:solidFill>
                <a:effectLst/>
                <a:latin typeface="Arial" panose="020B0604020202020204" pitchFamily="34" charset="0"/>
                <a:ea typeface="Times New Roman" panose="02020603050405020304" pitchFamily="18" charset="0"/>
              </a:rPr>
              <a:t>meas</a:t>
            </a:r>
            <a:r>
              <a:rPr lang="en-US" sz="2400" dirty="0" smtClean="0">
                <a:solidFill>
                  <a:srgbClr val="595858"/>
                </a:solidFill>
                <a:effectLst/>
                <a:latin typeface="Arial" panose="020B0604020202020204" pitchFamily="34" charset="0"/>
                <a:ea typeface="Times New Roman" panose="02020603050405020304" pitchFamily="18" charset="0"/>
              </a:rPr>
              <a:t> that the sigmoid function is not symmetric around the origin and the values received are all positive. So not all times would we desire the values going to the next neuron to be all of the same sign. This can be addressed by scaling the sigmoid function. That’s exactly what happens in the </a:t>
            </a:r>
            <a:r>
              <a:rPr lang="en-US" sz="2400" dirty="0" err="1" smtClean="0">
                <a:solidFill>
                  <a:srgbClr val="595858"/>
                </a:solidFill>
                <a:effectLst/>
                <a:latin typeface="Arial" panose="020B0604020202020204" pitchFamily="34" charset="0"/>
                <a:ea typeface="Times New Roman" panose="02020603050405020304" pitchFamily="18" charset="0"/>
              </a:rPr>
              <a:t>tanh</a:t>
            </a:r>
            <a:r>
              <a:rPr lang="en-US" sz="2400" dirty="0" smtClean="0">
                <a:solidFill>
                  <a:srgbClr val="595858"/>
                </a:solidFill>
                <a:effectLst/>
                <a:latin typeface="Arial" panose="020B0604020202020204" pitchFamily="34" charset="0"/>
                <a:ea typeface="Times New Roman" panose="02020603050405020304" pitchFamily="18" charset="0"/>
              </a:rPr>
              <a:t> function. </a:t>
            </a:r>
            <a:endParaRPr lang="en-US" sz="2400" dirty="0"/>
          </a:p>
        </p:txBody>
      </p:sp>
    </p:spTree>
    <p:extLst>
      <p:ext uri="{BB962C8B-B14F-4D97-AF65-F5344CB8AC3E}">
        <p14:creationId xmlns:p14="http://schemas.microsoft.com/office/powerpoint/2010/main" val="147671052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5616" y="938784"/>
            <a:ext cx="11496383" cy="4980432"/>
          </a:xfrm>
          <a:prstGeom prst="rect">
            <a:avLst/>
          </a:prstGeom>
        </p:spPr>
      </p:pic>
      <p:pic>
        <p:nvPicPr>
          <p:cNvPr id="3" name="Picture 2"/>
          <p:cNvPicPr>
            <a:picLocks noChangeAspect="1"/>
          </p:cNvPicPr>
          <p:nvPr/>
        </p:nvPicPr>
        <p:blipFill>
          <a:blip r:embed="rId3"/>
          <a:stretch>
            <a:fillRect/>
          </a:stretch>
        </p:blipFill>
        <p:spPr>
          <a:xfrm>
            <a:off x="784483" y="0"/>
            <a:ext cx="3190875" cy="1057275"/>
          </a:xfrm>
          <a:prstGeom prst="rect">
            <a:avLst/>
          </a:prstGeom>
        </p:spPr>
      </p:pic>
    </p:spTree>
    <p:extLst>
      <p:ext uri="{BB962C8B-B14F-4D97-AF65-F5344CB8AC3E}">
        <p14:creationId xmlns:p14="http://schemas.microsoft.com/office/powerpoint/2010/main" val="78153015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271" y="310721"/>
            <a:ext cx="9698392" cy="2036840"/>
          </a:xfrm>
          <a:prstGeom prst="rect">
            <a:avLst/>
          </a:prstGeom>
        </p:spPr>
        <p:txBody>
          <a:bodyPr wrap="square">
            <a:spAutoFit/>
          </a:bodyPr>
          <a:lstStyle/>
          <a:p>
            <a:pPr>
              <a:lnSpc>
                <a:spcPts val="1680"/>
              </a:lnSpc>
              <a:spcBef>
                <a:spcPts val="1500"/>
              </a:spcBef>
              <a:spcAft>
                <a:spcPts val="1500"/>
              </a:spcAft>
            </a:pPr>
            <a:r>
              <a:rPr lang="en-US" sz="3200" b="1" dirty="0" err="1" smtClean="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Tanh</a:t>
            </a:r>
            <a:endParaRPr lang="en-US" sz="28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75"/>
              </a:spcAft>
            </a:pP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The </a:t>
            </a:r>
            <a:r>
              <a:rPr lang="en-US" sz="2400"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tanh</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function is very similar to the sigmoid function. It is actually just a scaled version of the sigmoid function.</a:t>
            </a:r>
            <a:endParaRPr lang="en-US" sz="24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latinLnBrk="1">
              <a:lnSpc>
                <a:spcPts val="2400"/>
              </a:lnSpc>
              <a:spcBef>
                <a:spcPts val="1800"/>
              </a:spcBef>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3600" dirty="0" err="1" smtClean="0">
                <a:solidFill>
                  <a:srgbClr val="333333"/>
                </a:solidFill>
                <a:effectLst/>
                <a:latin typeface="Consolas" panose="020B0609020204030204" pitchFamily="49" charset="0"/>
                <a:ea typeface="Times New Roman" panose="02020603050405020304" pitchFamily="18" charset="0"/>
                <a:cs typeface="Courier New" panose="02070309020205020404" pitchFamily="49" charset="0"/>
              </a:rPr>
              <a:t>tanh</a:t>
            </a:r>
            <a:r>
              <a:rPr lang="en-US" sz="3600" dirty="0" smtClean="0">
                <a:solidFill>
                  <a:srgbClr val="333333"/>
                </a:solidFill>
                <a:effectLst/>
                <a:latin typeface="Consolas" panose="020B0609020204030204" pitchFamily="49" charset="0"/>
                <a:ea typeface="Times New Roman" panose="02020603050405020304" pitchFamily="18" charset="0"/>
                <a:cs typeface="Courier New" panose="02070309020205020404" pitchFamily="49" charset="0"/>
              </a:rPr>
              <a:t>(x)=2sigmoid(2x)-1</a:t>
            </a:r>
            <a:endParaRPr lang="en-US" sz="4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p:cNvSpPr/>
          <p:nvPr/>
        </p:nvSpPr>
        <p:spPr>
          <a:xfrm>
            <a:off x="802292" y="2655000"/>
            <a:ext cx="10517392" cy="1646028"/>
          </a:xfrm>
          <a:prstGeom prst="rect">
            <a:avLst/>
          </a:prstGeom>
        </p:spPr>
        <p:txBody>
          <a:bodyPr wrap="square">
            <a:spAutoFit/>
          </a:bodyPr>
          <a:lstStyle/>
          <a:p>
            <a:pPr>
              <a:lnSpc>
                <a:spcPct val="107000"/>
              </a:lnSpc>
              <a:spcAft>
                <a:spcPts val="1575"/>
              </a:spcAft>
            </a:pP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It basically solves our problem of the values all being of the same sign. All other properties are the same as that of the sigmoid function. It is continuous and differentiable at all points. The function as you can see is non linear so we can easily </a:t>
            </a:r>
            <a:r>
              <a:rPr lang="en-US" sz="2400"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backpropagate</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the errors.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p:cNvSpPr/>
          <p:nvPr/>
        </p:nvSpPr>
        <p:spPr>
          <a:xfrm>
            <a:off x="900529" y="4816800"/>
            <a:ext cx="10419155" cy="2068195"/>
          </a:xfrm>
          <a:prstGeom prst="rect">
            <a:avLst/>
          </a:prstGeom>
        </p:spPr>
        <p:txBody>
          <a:bodyPr wrap="square">
            <a:spAutoFit/>
          </a:bodyPr>
          <a:lstStyle/>
          <a:p>
            <a:pPr>
              <a:lnSpc>
                <a:spcPct val="107000"/>
              </a:lnSpc>
              <a:spcAft>
                <a:spcPts val="1575"/>
              </a:spcAft>
            </a:pP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The gradient of the </a:t>
            </a:r>
            <a:r>
              <a:rPr lang="en-US" sz="2400"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tanh</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function is steeper as compared to the sigmoid function. Our choice of using sigmoid or </a:t>
            </a:r>
            <a:r>
              <a:rPr lang="en-US" sz="2400"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tanh</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would basically depend on the requirement of gradient in the problem statement. But similar to the sigmoid function we still have the </a:t>
            </a:r>
            <a:r>
              <a:rPr lang="en-US" sz="2400"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vanishing gradient problem</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The </a:t>
            </a:r>
            <a:r>
              <a:rPr lang="en-US" sz="2400"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graph of the </a:t>
            </a:r>
            <a:r>
              <a:rPr lang="en-US" sz="2400" u="sng"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tanh</a:t>
            </a:r>
            <a:r>
              <a:rPr lang="en-US" sz="2400"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function is flat </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and the </a:t>
            </a:r>
            <a:r>
              <a:rPr lang="en-US" sz="2400"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gradients are very low.</a:t>
            </a:r>
            <a:endParaRPr lang="en-US" sz="2400" u="sng"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5" name="Straight Connector 4"/>
          <p:cNvCxnSpPr/>
          <p:nvPr/>
        </p:nvCxnSpPr>
        <p:spPr>
          <a:xfrm flipV="1">
            <a:off x="8253754" y="1032734"/>
            <a:ext cx="1597511" cy="5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645271" y="1550595"/>
            <a:ext cx="1597511" cy="5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340633" y="3069574"/>
            <a:ext cx="79364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645271" y="5201920"/>
            <a:ext cx="8967098" cy="101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82197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0250" y="371856"/>
            <a:ext cx="11591750" cy="6114288"/>
          </a:xfrm>
          <a:prstGeom prst="rect">
            <a:avLst/>
          </a:prstGeom>
        </p:spPr>
      </p:pic>
    </p:spTree>
    <p:extLst>
      <p:ext uri="{BB962C8B-B14F-4D97-AF65-F5344CB8AC3E}">
        <p14:creationId xmlns:p14="http://schemas.microsoft.com/office/powerpoint/2010/main" val="2769479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254" y="0"/>
            <a:ext cx="1050157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427946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6108" y="2411198"/>
            <a:ext cx="10789172" cy="4454425"/>
          </a:xfrm>
          <a:prstGeom prst="rect">
            <a:avLst/>
          </a:prstGeom>
        </p:spPr>
        <p:txBody>
          <a:bodyPr wrap="square">
            <a:spAutoFit/>
          </a:bodyPr>
          <a:lstStyle/>
          <a:p>
            <a:pPr>
              <a:lnSpc>
                <a:spcPct val="107000"/>
              </a:lnSpc>
              <a:spcAft>
                <a:spcPts val="1575"/>
              </a:spcAft>
            </a:pPr>
            <a:endPar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Aft>
                <a:spcPts val="1575"/>
              </a:spcAft>
            </a:pP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The </a:t>
            </a:r>
            <a:r>
              <a:rPr lang="en-US" sz="2400"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ReLU</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function is </a:t>
            </a:r>
            <a:r>
              <a:rPr lang="en-US" sz="2400" b="1"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non linear, </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which means we can </a:t>
            </a:r>
            <a:r>
              <a:rPr lang="en-US" sz="2400" b="1"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easily </a:t>
            </a:r>
            <a:r>
              <a:rPr lang="en-US" sz="2400" b="1"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backpropagate</a:t>
            </a:r>
            <a:r>
              <a:rPr lang="en-US" sz="2400" b="1"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the errors</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and have multiple layers of neurons being </a:t>
            </a:r>
            <a:r>
              <a:rPr lang="en-US" sz="2400" b="1"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activated by the </a:t>
            </a:r>
            <a:r>
              <a:rPr lang="en-US" sz="2400" b="1"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ReLU</a:t>
            </a:r>
            <a:r>
              <a:rPr lang="en-US" sz="2400" b="1"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function.</a:t>
            </a:r>
            <a:endParaRPr lang="en-US" sz="2400" b="1"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75"/>
              </a:spcAft>
            </a:pP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The </a:t>
            </a:r>
            <a:r>
              <a:rPr lang="en-US" sz="2400"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main advantage of using the </a:t>
            </a:r>
            <a:r>
              <a:rPr lang="en-US" sz="2400" u="sng"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ReLU</a:t>
            </a:r>
            <a:r>
              <a:rPr lang="en-US" sz="2400"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function </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over other activation functions is that it </a:t>
            </a:r>
            <a:r>
              <a:rPr lang="en-US" sz="2400"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does not activate all the neurons at the same time</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What does this mean ? If you look at the </a:t>
            </a:r>
            <a:r>
              <a:rPr lang="en-US" sz="2400"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ReLU</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function </a:t>
            </a:r>
            <a:r>
              <a:rPr lang="en-US" sz="2400" b="1" u="sng" dirty="0" smtClean="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if the input is negative it will convert it to zero</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and the </a:t>
            </a:r>
            <a:r>
              <a:rPr lang="en-US" sz="2400" b="1" u="sng" dirty="0" smtClean="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neuron does not get activated</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This means that </a:t>
            </a:r>
            <a:r>
              <a:rPr lang="en-US" sz="2400"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at a time </a:t>
            </a:r>
            <a:r>
              <a:rPr lang="en-US" sz="2400" b="1" u="sng" dirty="0" smtClean="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only a few neurons are activated making the network sparse </a:t>
            </a:r>
            <a:r>
              <a:rPr lang="en-US" sz="2400"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making it efficient and </a:t>
            </a:r>
            <a:r>
              <a:rPr lang="en-US" sz="2400" b="1" u="sng" dirty="0" smtClean="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easy for computation.</a:t>
            </a:r>
            <a:endParaRPr lang="en-US" sz="2400" b="1" u="sng"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p:cNvSpPr/>
          <p:nvPr/>
        </p:nvSpPr>
        <p:spPr>
          <a:xfrm>
            <a:off x="1127760" y="905497"/>
            <a:ext cx="10409816" cy="1746504"/>
          </a:xfrm>
          <a:prstGeom prst="rect">
            <a:avLst/>
          </a:prstGeom>
        </p:spPr>
        <p:txBody>
          <a:bodyPr wrap="square">
            <a:spAutoFit/>
          </a:bodyPr>
          <a:lstStyle/>
          <a:p>
            <a:pPr>
              <a:lnSpc>
                <a:spcPct val="107000"/>
              </a:lnSpc>
              <a:spcAft>
                <a:spcPts val="1575"/>
              </a:spcAft>
            </a:pPr>
            <a:r>
              <a:rPr lang="en-US" sz="2400" b="1"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The </a:t>
            </a:r>
            <a:r>
              <a:rPr lang="en-US" sz="2400" b="1" dirty="0" err="1"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ReLU</a:t>
            </a:r>
            <a:r>
              <a:rPr lang="en-US" sz="2400" b="1"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function is the </a:t>
            </a:r>
            <a:r>
              <a:rPr lang="en-US" sz="2400" b="1"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Rectified Linear </a:t>
            </a:r>
            <a:r>
              <a:rPr lang="en-US" sz="2400" b="1" u="sng" dirty="0">
                <a:solidFill>
                  <a:srgbClr val="595858"/>
                </a:solidFill>
                <a:latin typeface="Arial" panose="020B0604020202020204" pitchFamily="34" charset="0"/>
                <a:ea typeface="Times New Roman" panose="02020603050405020304" pitchFamily="18" charset="0"/>
                <a:cs typeface="Times New Roman" panose="02020603050405020304" pitchFamily="18" charset="0"/>
              </a:rPr>
              <a:t>U</a:t>
            </a:r>
            <a:r>
              <a:rPr lang="en-US" sz="2400" b="1" u="sng"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nit</a:t>
            </a:r>
            <a:r>
              <a:rPr lang="en-US" sz="2400" b="1"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 It is the most widely used activation function. </a:t>
            </a:r>
          </a:p>
          <a:p>
            <a:pPr>
              <a:lnSpc>
                <a:spcPct val="107000"/>
              </a:lnSpc>
              <a:spcAft>
                <a:spcPts val="1575"/>
              </a:spcAft>
            </a:pPr>
            <a:r>
              <a:rPr lang="en-US" sz="2400" b="1" dirty="0" smtClean="0">
                <a:solidFill>
                  <a:srgbClr val="595858"/>
                </a:solidFill>
                <a:effectLst/>
                <a:latin typeface="Arial" panose="020B0604020202020204" pitchFamily="34" charset="0"/>
                <a:ea typeface="Times New Roman" panose="02020603050405020304" pitchFamily="18" charset="0"/>
                <a:cs typeface="Times New Roman" panose="02020603050405020304" pitchFamily="18" charset="0"/>
              </a:rPr>
              <a:t>It is defined as-</a:t>
            </a: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4000" b="1" dirty="0" smtClean="0">
                <a:solidFill>
                  <a:srgbClr val="333333"/>
                </a:solidFill>
                <a:effectLst/>
                <a:latin typeface="Consolas" panose="020B0609020204030204" pitchFamily="49" charset="0"/>
                <a:ea typeface="Times New Roman" panose="02020603050405020304" pitchFamily="18" charset="0"/>
                <a:cs typeface="Courier New" panose="02070309020205020404" pitchFamily="49" charset="0"/>
              </a:rPr>
              <a:t>f(x)=max(0,x)</a:t>
            </a:r>
            <a:endParaRPr lang="en-US" sz="5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5" name="Straight Connector 4"/>
          <p:cNvCxnSpPr/>
          <p:nvPr/>
        </p:nvCxnSpPr>
        <p:spPr>
          <a:xfrm>
            <a:off x="1295698" y="1767992"/>
            <a:ext cx="3428104" cy="107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9255162" y="1359348"/>
            <a:ext cx="1597511" cy="5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046683" y="53736"/>
            <a:ext cx="6357831" cy="523220"/>
          </a:xfrm>
          <a:prstGeom prst="rect">
            <a:avLst/>
          </a:prstGeom>
        </p:spPr>
        <p:txBody>
          <a:bodyPr wrap="none">
            <a:spAutoFit/>
          </a:bodyPr>
          <a:lstStyle/>
          <a:p>
            <a:r>
              <a:rPr lang="en-US" sz="2800" b="1" dirty="0" err="1">
                <a:solidFill>
                  <a:srgbClr val="FF0000"/>
                </a:solidFill>
                <a:latin typeface="Arial" panose="020B0604020202020204" pitchFamily="34" charset="0"/>
                <a:ea typeface="Times New Roman" panose="02020603050405020304" pitchFamily="18" charset="0"/>
                <a:cs typeface="Times New Roman" panose="02020603050405020304" pitchFamily="18" charset="0"/>
              </a:rPr>
              <a:t>ReLU</a:t>
            </a:r>
            <a:r>
              <a:rPr lang="en-US" sz="2800" b="1"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 </a:t>
            </a:r>
            <a:r>
              <a:rPr lang="en-US" sz="2800" b="1" dirty="0" smtClean="0">
                <a:solidFill>
                  <a:srgbClr val="FF0000"/>
                </a:solidFill>
                <a:latin typeface="Arial" panose="020B0604020202020204" pitchFamily="34" charset="0"/>
                <a:ea typeface="Times New Roman" panose="02020603050405020304" pitchFamily="18" charset="0"/>
                <a:cs typeface="Times New Roman" panose="02020603050405020304" pitchFamily="18" charset="0"/>
              </a:rPr>
              <a:t>function- </a:t>
            </a:r>
            <a:r>
              <a:rPr lang="en-US" sz="2800" b="1" u="sng" dirty="0" smtClean="0">
                <a:solidFill>
                  <a:srgbClr val="FF0000"/>
                </a:solidFill>
                <a:latin typeface="Arial" panose="020B0604020202020204" pitchFamily="34" charset="0"/>
                <a:ea typeface="Times New Roman" panose="02020603050405020304" pitchFamily="18" charset="0"/>
                <a:cs typeface="Times New Roman" panose="02020603050405020304" pitchFamily="18" charset="0"/>
              </a:rPr>
              <a:t>Rectified </a:t>
            </a:r>
            <a:r>
              <a:rPr lang="en-US" sz="2800" b="1"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Linear Unit</a:t>
            </a:r>
            <a:endParaRPr lang="en-US" sz="2800" dirty="0">
              <a:solidFill>
                <a:srgbClr val="FF0000"/>
              </a:solidFill>
            </a:endParaRPr>
          </a:p>
        </p:txBody>
      </p:sp>
    </p:spTree>
    <p:extLst>
      <p:ext uri="{BB962C8B-B14F-4D97-AF65-F5344CB8AC3E}">
        <p14:creationId xmlns:p14="http://schemas.microsoft.com/office/powerpoint/2010/main" val="18339203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3420" y="548640"/>
            <a:ext cx="11608579" cy="5760720"/>
          </a:xfrm>
          <a:prstGeom prst="rect">
            <a:avLst/>
          </a:prstGeom>
        </p:spPr>
      </p:pic>
      <p:sp>
        <p:nvSpPr>
          <p:cNvPr id="3" name="Rectangle 2"/>
          <p:cNvSpPr/>
          <p:nvPr/>
        </p:nvSpPr>
        <p:spPr>
          <a:xfrm>
            <a:off x="3009750" y="203679"/>
            <a:ext cx="6357831" cy="523220"/>
          </a:xfrm>
          <a:prstGeom prst="rect">
            <a:avLst/>
          </a:prstGeom>
        </p:spPr>
        <p:txBody>
          <a:bodyPr wrap="none">
            <a:spAutoFit/>
          </a:bodyPr>
          <a:lstStyle/>
          <a:p>
            <a:r>
              <a:rPr lang="en-US" sz="2800" b="1" dirty="0" err="1">
                <a:solidFill>
                  <a:srgbClr val="FF0000"/>
                </a:solidFill>
                <a:latin typeface="Arial" panose="020B0604020202020204" pitchFamily="34" charset="0"/>
                <a:ea typeface="Times New Roman" panose="02020603050405020304" pitchFamily="18" charset="0"/>
                <a:cs typeface="Times New Roman" panose="02020603050405020304" pitchFamily="18" charset="0"/>
              </a:rPr>
              <a:t>ReLU</a:t>
            </a:r>
            <a:r>
              <a:rPr lang="en-US" sz="2800" b="1"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 </a:t>
            </a:r>
            <a:r>
              <a:rPr lang="en-US" sz="2800" b="1" dirty="0" smtClean="0">
                <a:solidFill>
                  <a:srgbClr val="FF0000"/>
                </a:solidFill>
                <a:latin typeface="Arial" panose="020B0604020202020204" pitchFamily="34" charset="0"/>
                <a:ea typeface="Times New Roman" panose="02020603050405020304" pitchFamily="18" charset="0"/>
                <a:cs typeface="Times New Roman" panose="02020603050405020304" pitchFamily="18" charset="0"/>
              </a:rPr>
              <a:t>function- </a:t>
            </a:r>
            <a:r>
              <a:rPr lang="en-US" sz="2800" b="1" u="sng" dirty="0" smtClean="0">
                <a:solidFill>
                  <a:srgbClr val="FF0000"/>
                </a:solidFill>
                <a:latin typeface="Arial" panose="020B0604020202020204" pitchFamily="34" charset="0"/>
                <a:ea typeface="Times New Roman" panose="02020603050405020304" pitchFamily="18" charset="0"/>
                <a:cs typeface="Times New Roman" panose="02020603050405020304" pitchFamily="18" charset="0"/>
              </a:rPr>
              <a:t>Rectified </a:t>
            </a:r>
            <a:r>
              <a:rPr lang="en-US" sz="2800" b="1" u="sng"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Linear Unit</a:t>
            </a:r>
            <a:endParaRPr lang="en-US" sz="2800" dirty="0">
              <a:solidFill>
                <a:srgbClr val="FF0000"/>
              </a:solidFill>
            </a:endParaRPr>
          </a:p>
        </p:txBody>
      </p:sp>
    </p:spTree>
    <p:extLst>
      <p:ext uri="{BB962C8B-B14F-4D97-AF65-F5344CB8AC3E}">
        <p14:creationId xmlns:p14="http://schemas.microsoft.com/office/powerpoint/2010/main" val="2265458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3080" y="0"/>
            <a:ext cx="11637889" cy="6799385"/>
          </a:xfrm>
          <a:prstGeom prst="rect">
            <a:avLst/>
          </a:prstGeom>
        </p:spPr>
      </p:pic>
      <p:cxnSp>
        <p:nvCxnSpPr>
          <p:cNvPr id="3" name="Straight Connector 2"/>
          <p:cNvCxnSpPr/>
          <p:nvPr/>
        </p:nvCxnSpPr>
        <p:spPr>
          <a:xfrm flipV="1">
            <a:off x="7379745" y="1855694"/>
            <a:ext cx="4023360" cy="53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6822141" y="5074023"/>
            <a:ext cx="4023360" cy="53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6931512" y="5533015"/>
            <a:ext cx="4023360" cy="53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3080" y="5868295"/>
            <a:ext cx="4744720" cy="584775"/>
          </a:xfrm>
          <a:prstGeom prst="rect">
            <a:avLst/>
          </a:prstGeom>
          <a:solidFill>
            <a:schemeClr val="bg1"/>
          </a:solidFill>
        </p:spPr>
        <p:txBody>
          <a:bodyPr wrap="square" rtlCol="0">
            <a:spAutoFit/>
          </a:bodyPr>
          <a:lstStyle/>
          <a:p>
            <a:r>
              <a:rPr lang="en-US" sz="3200" b="1" dirty="0" smtClean="0">
                <a:solidFill>
                  <a:srgbClr val="FF0000"/>
                </a:solidFill>
              </a:rPr>
              <a:t>Activation at Threshold = 0</a:t>
            </a:r>
            <a:endParaRPr lang="en-US" sz="3200" b="1" dirty="0">
              <a:solidFill>
                <a:srgbClr val="FF0000"/>
              </a:solidFill>
            </a:endParaRPr>
          </a:p>
        </p:txBody>
      </p:sp>
      <p:cxnSp>
        <p:nvCxnSpPr>
          <p:cNvPr id="8" name="Straight Arrow Connector 7"/>
          <p:cNvCxnSpPr/>
          <p:nvPr/>
        </p:nvCxnSpPr>
        <p:spPr>
          <a:xfrm flipV="1">
            <a:off x="3037840" y="5588000"/>
            <a:ext cx="10160" cy="365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46613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00917"/>
          </a:xfrm>
          <a:prstGeom prst="rect">
            <a:avLst/>
          </a:prstGeom>
        </p:spPr>
      </p:pic>
      <p:sp>
        <p:nvSpPr>
          <p:cNvPr id="3" name="TextBox 2"/>
          <p:cNvSpPr txBox="1"/>
          <p:nvPr/>
        </p:nvSpPr>
        <p:spPr>
          <a:xfrm>
            <a:off x="1898725" y="6029661"/>
            <a:ext cx="3076687" cy="369332"/>
          </a:xfrm>
          <a:prstGeom prst="rect">
            <a:avLst/>
          </a:prstGeom>
          <a:noFill/>
        </p:spPr>
        <p:txBody>
          <a:bodyPr wrap="square" rtlCol="0">
            <a:spAutoFit/>
          </a:bodyPr>
          <a:lstStyle/>
          <a:p>
            <a:r>
              <a:rPr lang="en-US" b="1" dirty="0" smtClean="0"/>
              <a:t>Graphics Processing Unit</a:t>
            </a:r>
            <a:endParaRPr lang="en-US" b="1" dirty="0"/>
          </a:p>
        </p:txBody>
      </p:sp>
      <p:cxnSp>
        <p:nvCxnSpPr>
          <p:cNvPr id="5" name="Straight Connector 4"/>
          <p:cNvCxnSpPr/>
          <p:nvPr/>
        </p:nvCxnSpPr>
        <p:spPr>
          <a:xfrm flipV="1">
            <a:off x="855233" y="2259106"/>
            <a:ext cx="4023360" cy="53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841351" y="4735158"/>
            <a:ext cx="4023360" cy="53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1038840" y="5704840"/>
            <a:ext cx="20320" cy="5943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810760" y="54273"/>
            <a:ext cx="4810760" cy="646331"/>
          </a:xfrm>
          <a:prstGeom prst="rect">
            <a:avLst/>
          </a:prstGeom>
          <a:noFill/>
        </p:spPr>
        <p:txBody>
          <a:bodyPr wrap="square" rtlCol="0">
            <a:spAutoFit/>
          </a:bodyPr>
          <a:lstStyle/>
          <a:p>
            <a:r>
              <a:rPr lang="en-US" sz="3600" b="1" dirty="0" smtClean="0">
                <a:solidFill>
                  <a:srgbClr val="FF0000"/>
                </a:solidFill>
              </a:rPr>
              <a:t>Google System </a:t>
            </a:r>
            <a:endParaRPr lang="en-US" sz="3600" b="1" dirty="0">
              <a:solidFill>
                <a:srgbClr val="FF0000"/>
              </a:solidFill>
            </a:endParaRPr>
          </a:p>
        </p:txBody>
      </p:sp>
      <p:cxnSp>
        <p:nvCxnSpPr>
          <p:cNvPr id="9" name="Straight Connector 8"/>
          <p:cNvCxnSpPr/>
          <p:nvPr/>
        </p:nvCxnSpPr>
        <p:spPr>
          <a:xfrm>
            <a:off x="809513" y="3400458"/>
            <a:ext cx="17558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8033" y="2850170"/>
            <a:ext cx="17558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26353" y="4042322"/>
            <a:ext cx="17558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437666" y="4042322"/>
            <a:ext cx="2216374" cy="41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77856" y="870312"/>
            <a:ext cx="2655944" cy="34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64160" y="-11488"/>
            <a:ext cx="4485640" cy="830997"/>
          </a:xfrm>
          <a:prstGeom prst="rect">
            <a:avLst/>
          </a:prstGeom>
          <a:solidFill>
            <a:schemeClr val="bg2"/>
          </a:solidFill>
        </p:spPr>
        <p:txBody>
          <a:bodyPr wrap="square" rtlCol="0">
            <a:spAutoFit/>
          </a:bodyPr>
          <a:lstStyle/>
          <a:p>
            <a:r>
              <a:rPr lang="en-US" sz="4800" b="1" dirty="0" smtClean="0">
                <a:solidFill>
                  <a:srgbClr val="FF0000"/>
                </a:solidFill>
              </a:rPr>
              <a:t>     </a:t>
            </a:r>
            <a:r>
              <a:rPr lang="en-US" sz="4800" b="1" dirty="0" err="1" smtClean="0">
                <a:solidFill>
                  <a:srgbClr val="FF0000"/>
                </a:solidFill>
              </a:rPr>
              <a:t>TensorFlow</a:t>
            </a:r>
            <a:endParaRPr lang="en-US" sz="4800" b="1" dirty="0">
              <a:solidFill>
                <a:srgbClr val="FF0000"/>
              </a:solidFill>
            </a:endParaRPr>
          </a:p>
        </p:txBody>
      </p:sp>
    </p:spTree>
    <p:extLst>
      <p:ext uri="{BB962C8B-B14F-4D97-AF65-F5344CB8AC3E}">
        <p14:creationId xmlns:p14="http://schemas.microsoft.com/office/powerpoint/2010/main" val="42109068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4965" y="468815"/>
            <a:ext cx="10611729" cy="6063198"/>
          </a:xfrm>
          <a:prstGeom prst="rect">
            <a:avLst/>
          </a:prstGeom>
        </p:spPr>
        <p:txBody>
          <a:bodyPr wrap="square">
            <a:spAutoFit/>
          </a:bodyPr>
          <a:lstStyle/>
          <a:p>
            <a:pPr algn="ctr" fontAlgn="base"/>
            <a:r>
              <a:rPr lang="en-US" sz="3200" b="1" dirty="0">
                <a:solidFill>
                  <a:srgbClr val="000000"/>
                </a:solidFill>
                <a:latin typeface="source sans pro"/>
              </a:rPr>
              <a:t>What is </a:t>
            </a:r>
            <a:r>
              <a:rPr lang="en-US" sz="3200" b="1" dirty="0" err="1">
                <a:solidFill>
                  <a:srgbClr val="FF0000"/>
                </a:solidFill>
                <a:latin typeface="source sans pro"/>
              </a:rPr>
              <a:t>TensorFlow</a:t>
            </a:r>
            <a:r>
              <a:rPr lang="en-US" sz="3200" b="1" dirty="0">
                <a:solidFill>
                  <a:srgbClr val="000000"/>
                </a:solidFill>
                <a:latin typeface="source sans pro"/>
              </a:rPr>
              <a:t>?</a:t>
            </a:r>
          </a:p>
          <a:p>
            <a:pPr fontAlgn="base"/>
            <a:r>
              <a:rPr lang="en-US" sz="3200" dirty="0" err="1">
                <a:solidFill>
                  <a:srgbClr val="333333"/>
                </a:solidFill>
                <a:latin typeface="inherit"/>
              </a:rPr>
              <a:t>TensorFlow</a:t>
            </a:r>
            <a:r>
              <a:rPr lang="en-US" sz="3200" dirty="0">
                <a:solidFill>
                  <a:srgbClr val="333333"/>
                </a:solidFill>
                <a:latin typeface="inherit"/>
              </a:rPr>
              <a:t> is an </a:t>
            </a:r>
            <a:r>
              <a:rPr lang="en-US" sz="3200" b="1" u="sng" dirty="0">
                <a:solidFill>
                  <a:srgbClr val="FF0000"/>
                </a:solidFill>
                <a:latin typeface="inherit"/>
              </a:rPr>
              <a:t>open source software library </a:t>
            </a:r>
            <a:r>
              <a:rPr lang="en-US" sz="3200" dirty="0">
                <a:solidFill>
                  <a:srgbClr val="333333"/>
                </a:solidFill>
                <a:latin typeface="inherit"/>
              </a:rPr>
              <a:t>released in 2015 by Google to </a:t>
            </a:r>
            <a:r>
              <a:rPr lang="en-US" sz="3200" b="1" u="sng" dirty="0">
                <a:solidFill>
                  <a:srgbClr val="FF0000"/>
                </a:solidFill>
                <a:latin typeface="inherit"/>
              </a:rPr>
              <a:t>make it easier for developers </a:t>
            </a:r>
            <a:r>
              <a:rPr lang="en-US" sz="3200" dirty="0">
                <a:solidFill>
                  <a:srgbClr val="333333"/>
                </a:solidFill>
                <a:latin typeface="inherit"/>
              </a:rPr>
              <a:t>to </a:t>
            </a:r>
            <a:r>
              <a:rPr lang="en-US" sz="3200" b="1" u="sng" dirty="0">
                <a:solidFill>
                  <a:srgbClr val="FF0000"/>
                </a:solidFill>
                <a:latin typeface="inherit"/>
              </a:rPr>
              <a:t>design, build, and train</a:t>
            </a:r>
            <a:r>
              <a:rPr lang="en-US" sz="3200" b="1" dirty="0">
                <a:solidFill>
                  <a:srgbClr val="333333"/>
                </a:solidFill>
                <a:latin typeface="inherit"/>
              </a:rPr>
              <a:t> deep learning models. </a:t>
            </a:r>
          </a:p>
          <a:p>
            <a:pPr fontAlgn="base"/>
            <a:endParaRPr lang="en-US" sz="3200" b="1" dirty="0">
              <a:solidFill>
                <a:srgbClr val="333333"/>
              </a:solidFill>
              <a:latin typeface="inherit"/>
            </a:endParaRPr>
          </a:p>
          <a:p>
            <a:pPr fontAlgn="base"/>
            <a:r>
              <a:rPr lang="en-US" sz="3200" dirty="0" err="1">
                <a:solidFill>
                  <a:srgbClr val="333333"/>
                </a:solidFill>
                <a:latin typeface="inherit"/>
              </a:rPr>
              <a:t>TensorFlow</a:t>
            </a:r>
            <a:r>
              <a:rPr lang="en-US" sz="3200" dirty="0">
                <a:solidFill>
                  <a:srgbClr val="333333"/>
                </a:solidFill>
                <a:latin typeface="inherit"/>
              </a:rPr>
              <a:t> originated as an </a:t>
            </a:r>
            <a:r>
              <a:rPr lang="en-US" sz="3200" b="1" u="sng" dirty="0">
                <a:solidFill>
                  <a:srgbClr val="FF0000"/>
                </a:solidFill>
                <a:latin typeface="inherit"/>
              </a:rPr>
              <a:t>internal library </a:t>
            </a:r>
            <a:r>
              <a:rPr lang="en-US" sz="3200" dirty="0">
                <a:solidFill>
                  <a:srgbClr val="333333"/>
                </a:solidFill>
                <a:latin typeface="inherit"/>
              </a:rPr>
              <a:t>that Google </a:t>
            </a:r>
            <a:r>
              <a:rPr lang="en-US" sz="3200" b="1" u="sng" dirty="0">
                <a:solidFill>
                  <a:srgbClr val="333333"/>
                </a:solidFill>
                <a:latin typeface="inherit"/>
              </a:rPr>
              <a:t>developers used to </a:t>
            </a:r>
            <a:r>
              <a:rPr lang="en-US" sz="3200" b="1" u="sng" dirty="0">
                <a:solidFill>
                  <a:srgbClr val="FF0000"/>
                </a:solidFill>
                <a:latin typeface="inherit"/>
              </a:rPr>
              <a:t>build models in-house</a:t>
            </a:r>
            <a:r>
              <a:rPr lang="en-US" sz="3200" dirty="0">
                <a:solidFill>
                  <a:srgbClr val="333333"/>
                </a:solidFill>
                <a:latin typeface="inherit"/>
              </a:rPr>
              <a:t>, </a:t>
            </a:r>
            <a:r>
              <a:rPr lang="en-US" sz="3200" dirty="0" smtClean="0">
                <a:solidFill>
                  <a:srgbClr val="333333"/>
                </a:solidFill>
                <a:latin typeface="inherit"/>
              </a:rPr>
              <a:t>with </a:t>
            </a:r>
            <a:r>
              <a:rPr lang="en-US" sz="3200" b="1" u="sng" dirty="0" smtClean="0">
                <a:solidFill>
                  <a:srgbClr val="FF0000"/>
                </a:solidFill>
                <a:latin typeface="inherit"/>
              </a:rPr>
              <a:t>additional </a:t>
            </a:r>
            <a:r>
              <a:rPr lang="en-US" sz="3200" b="1" u="sng" dirty="0">
                <a:solidFill>
                  <a:srgbClr val="FF0000"/>
                </a:solidFill>
                <a:latin typeface="inherit"/>
              </a:rPr>
              <a:t>functionality </a:t>
            </a:r>
            <a:r>
              <a:rPr lang="en-US" sz="3200" dirty="0" smtClean="0">
                <a:solidFill>
                  <a:srgbClr val="333333"/>
                </a:solidFill>
                <a:latin typeface="inherit"/>
              </a:rPr>
              <a:t>added </a:t>
            </a:r>
            <a:r>
              <a:rPr lang="en-US" sz="3200" dirty="0">
                <a:solidFill>
                  <a:srgbClr val="333333"/>
                </a:solidFill>
                <a:latin typeface="inherit"/>
              </a:rPr>
              <a:t>to the </a:t>
            </a:r>
            <a:r>
              <a:rPr lang="en-US" sz="3200" b="1" u="sng" dirty="0">
                <a:solidFill>
                  <a:srgbClr val="FF0000"/>
                </a:solidFill>
                <a:latin typeface="inherit"/>
              </a:rPr>
              <a:t>open source </a:t>
            </a:r>
            <a:r>
              <a:rPr lang="en-US" sz="3200" b="1" u="sng" dirty="0">
                <a:solidFill>
                  <a:srgbClr val="333333"/>
                </a:solidFill>
                <a:latin typeface="inherit"/>
              </a:rPr>
              <a:t>version </a:t>
            </a:r>
            <a:r>
              <a:rPr lang="en-US" sz="3200" dirty="0">
                <a:solidFill>
                  <a:srgbClr val="333333"/>
                </a:solidFill>
                <a:latin typeface="inherit"/>
              </a:rPr>
              <a:t>as they are </a:t>
            </a:r>
            <a:r>
              <a:rPr lang="en-US" sz="3600" b="1" dirty="0">
                <a:solidFill>
                  <a:srgbClr val="FF0000"/>
                </a:solidFill>
                <a:latin typeface="inherit"/>
              </a:rPr>
              <a:t>tested and vetted </a:t>
            </a:r>
            <a:r>
              <a:rPr lang="en-US" sz="3200" dirty="0">
                <a:solidFill>
                  <a:srgbClr val="333333"/>
                </a:solidFill>
                <a:latin typeface="inherit"/>
              </a:rPr>
              <a:t>in the internal flavor. </a:t>
            </a:r>
            <a:endParaRPr lang="en-US" sz="3200" dirty="0" smtClean="0">
              <a:solidFill>
                <a:srgbClr val="333333"/>
              </a:solidFill>
              <a:latin typeface="inherit"/>
            </a:endParaRPr>
          </a:p>
          <a:p>
            <a:pPr fontAlgn="base"/>
            <a:r>
              <a:rPr lang="en-US" sz="3200" dirty="0" err="1" smtClean="0">
                <a:solidFill>
                  <a:srgbClr val="333333"/>
                </a:solidFill>
                <a:latin typeface="inherit"/>
              </a:rPr>
              <a:t>TensorFlow</a:t>
            </a:r>
            <a:r>
              <a:rPr lang="en-US" sz="3200" dirty="0" smtClean="0">
                <a:solidFill>
                  <a:srgbClr val="333333"/>
                </a:solidFill>
                <a:latin typeface="inherit"/>
              </a:rPr>
              <a:t> is </a:t>
            </a:r>
            <a:r>
              <a:rPr lang="en-US" sz="3200" b="1" u="sng" dirty="0" smtClean="0">
                <a:solidFill>
                  <a:srgbClr val="FF0000"/>
                </a:solidFill>
                <a:latin typeface="inherit"/>
              </a:rPr>
              <a:t>the system most </a:t>
            </a:r>
            <a:r>
              <a:rPr lang="en-US" sz="3200" b="1" u="sng" dirty="0">
                <a:solidFill>
                  <a:srgbClr val="FF0000"/>
                </a:solidFill>
                <a:latin typeface="inherit"/>
              </a:rPr>
              <a:t>choose to use </a:t>
            </a:r>
            <a:r>
              <a:rPr lang="en-US" sz="3200" dirty="0" smtClean="0">
                <a:solidFill>
                  <a:srgbClr val="333333"/>
                </a:solidFill>
                <a:latin typeface="inherit"/>
              </a:rPr>
              <a:t>because </a:t>
            </a:r>
            <a:r>
              <a:rPr lang="en-US" sz="3200" dirty="0">
                <a:solidFill>
                  <a:srgbClr val="333333"/>
                </a:solidFill>
                <a:latin typeface="inherit"/>
              </a:rPr>
              <a:t>of its thoughtful design and ease of use. </a:t>
            </a:r>
          </a:p>
        </p:txBody>
      </p:sp>
    </p:spTree>
    <p:extLst>
      <p:ext uri="{BB962C8B-B14F-4D97-AF65-F5344CB8AC3E}">
        <p14:creationId xmlns:p14="http://schemas.microsoft.com/office/powerpoint/2010/main" val="14728197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1064" y="17647"/>
            <a:ext cx="11000936" cy="6494085"/>
          </a:xfrm>
          <a:prstGeom prst="rect">
            <a:avLst/>
          </a:prstGeom>
        </p:spPr>
        <p:txBody>
          <a:bodyPr wrap="square">
            <a:spAutoFit/>
          </a:bodyPr>
          <a:lstStyle/>
          <a:p>
            <a:pPr algn="ctr" fontAlgn="base"/>
            <a:r>
              <a:rPr lang="en-US" sz="3200" b="1" u="sng" dirty="0" err="1" smtClean="0">
                <a:solidFill>
                  <a:srgbClr val="333333"/>
                </a:solidFill>
                <a:latin typeface="inherit"/>
              </a:rPr>
              <a:t>TensorFlow</a:t>
            </a:r>
            <a:r>
              <a:rPr lang="en-US" sz="3200" b="1" u="sng" dirty="0" smtClean="0">
                <a:solidFill>
                  <a:srgbClr val="333333"/>
                </a:solidFill>
                <a:latin typeface="inherit"/>
              </a:rPr>
              <a:t> </a:t>
            </a:r>
          </a:p>
          <a:p>
            <a:pPr marL="342900" indent="-342900" fontAlgn="base">
              <a:buAutoNum type="arabicPeriod"/>
            </a:pPr>
            <a:r>
              <a:rPr lang="en-US" sz="3200" dirty="0" err="1" smtClean="0">
                <a:solidFill>
                  <a:srgbClr val="333333"/>
                </a:solidFill>
                <a:latin typeface="inherit"/>
              </a:rPr>
              <a:t>TensorFlow</a:t>
            </a:r>
            <a:r>
              <a:rPr lang="en-US" sz="3200" dirty="0" smtClean="0">
                <a:solidFill>
                  <a:srgbClr val="333333"/>
                </a:solidFill>
                <a:latin typeface="inherit"/>
              </a:rPr>
              <a:t> is a </a:t>
            </a:r>
            <a:r>
              <a:rPr lang="en-US" sz="3200" b="1" u="sng" dirty="0" smtClean="0">
                <a:solidFill>
                  <a:srgbClr val="FF0000"/>
                </a:solidFill>
                <a:latin typeface="inherit"/>
              </a:rPr>
              <a:t>Python library </a:t>
            </a:r>
            <a:r>
              <a:rPr lang="en-US" sz="3200" dirty="0" smtClean="0">
                <a:solidFill>
                  <a:srgbClr val="333333"/>
                </a:solidFill>
                <a:latin typeface="inherit"/>
              </a:rPr>
              <a:t>that allows users to </a:t>
            </a:r>
            <a:r>
              <a:rPr lang="en-US" sz="3200" b="1" u="sng" dirty="0" smtClean="0">
                <a:solidFill>
                  <a:srgbClr val="333333"/>
                </a:solidFill>
                <a:latin typeface="inherit"/>
              </a:rPr>
              <a:t>express</a:t>
            </a:r>
            <a:r>
              <a:rPr lang="en-US" sz="3200" dirty="0" smtClean="0">
                <a:solidFill>
                  <a:srgbClr val="333333"/>
                </a:solidFill>
                <a:latin typeface="inherit"/>
              </a:rPr>
              <a:t> </a:t>
            </a:r>
            <a:r>
              <a:rPr lang="en-US" sz="3200" b="1" u="sng" dirty="0" smtClean="0">
                <a:solidFill>
                  <a:srgbClr val="333333"/>
                </a:solidFill>
                <a:latin typeface="inherit"/>
              </a:rPr>
              <a:t>computation </a:t>
            </a:r>
            <a:r>
              <a:rPr lang="en-US" sz="3200" dirty="0" smtClean="0">
                <a:solidFill>
                  <a:srgbClr val="333333"/>
                </a:solidFill>
                <a:latin typeface="inherit"/>
              </a:rPr>
              <a:t>as a </a:t>
            </a:r>
            <a:r>
              <a:rPr lang="en-US" sz="3200" b="1" u="sng" dirty="0" smtClean="0">
                <a:solidFill>
                  <a:srgbClr val="FF0000"/>
                </a:solidFill>
                <a:latin typeface="inherit"/>
              </a:rPr>
              <a:t>graph of </a:t>
            </a:r>
            <a:r>
              <a:rPr lang="en-US" sz="3200" b="1" i="1" u="sng" dirty="0" smtClean="0">
                <a:solidFill>
                  <a:srgbClr val="FF0000"/>
                </a:solidFill>
                <a:latin typeface="inherit"/>
              </a:rPr>
              <a:t>data flows</a:t>
            </a:r>
            <a:r>
              <a:rPr lang="en-US" sz="3200" b="1" u="sng" dirty="0" smtClean="0">
                <a:solidFill>
                  <a:srgbClr val="333333"/>
                </a:solidFill>
                <a:latin typeface="inherit"/>
              </a:rPr>
              <a:t>. </a:t>
            </a:r>
          </a:p>
          <a:p>
            <a:pPr marL="342900" indent="-342900" fontAlgn="base">
              <a:buAutoNum type="arabicPeriod"/>
            </a:pPr>
            <a:r>
              <a:rPr lang="en-US" sz="3200" b="1" u="sng" dirty="0" smtClean="0">
                <a:solidFill>
                  <a:srgbClr val="FF0000"/>
                </a:solidFill>
                <a:latin typeface="inherit"/>
              </a:rPr>
              <a:t>Nodes</a:t>
            </a:r>
            <a:r>
              <a:rPr lang="en-US" sz="3200" dirty="0" smtClean="0">
                <a:solidFill>
                  <a:srgbClr val="333333"/>
                </a:solidFill>
                <a:latin typeface="inherit"/>
              </a:rPr>
              <a:t> </a:t>
            </a:r>
            <a:r>
              <a:rPr lang="en-US" sz="3200" dirty="0">
                <a:solidFill>
                  <a:srgbClr val="333333"/>
                </a:solidFill>
                <a:latin typeface="inherit"/>
              </a:rPr>
              <a:t>in this graph </a:t>
            </a:r>
            <a:r>
              <a:rPr lang="en-US" sz="3200" b="1" u="sng" dirty="0">
                <a:solidFill>
                  <a:srgbClr val="333333"/>
                </a:solidFill>
                <a:latin typeface="inherit"/>
              </a:rPr>
              <a:t>represent mathematical </a:t>
            </a:r>
            <a:r>
              <a:rPr lang="en-US" sz="3200" b="1" u="sng" dirty="0" smtClean="0">
                <a:solidFill>
                  <a:srgbClr val="333333"/>
                </a:solidFill>
                <a:latin typeface="inherit"/>
              </a:rPr>
              <a:t>operations</a:t>
            </a:r>
            <a:r>
              <a:rPr lang="en-US" sz="3200" dirty="0" smtClean="0">
                <a:solidFill>
                  <a:srgbClr val="333333"/>
                </a:solidFill>
                <a:latin typeface="inherit"/>
              </a:rPr>
              <a:t>.</a:t>
            </a:r>
          </a:p>
          <a:p>
            <a:pPr marL="342900" indent="-342900" fontAlgn="base">
              <a:buAutoNum type="arabicPeriod"/>
            </a:pPr>
            <a:r>
              <a:rPr lang="en-US" sz="3200" b="1" u="sng" dirty="0">
                <a:solidFill>
                  <a:srgbClr val="333333"/>
                </a:solidFill>
                <a:latin typeface="inherit"/>
              </a:rPr>
              <a:t> </a:t>
            </a:r>
            <a:r>
              <a:rPr lang="en-US" sz="3200" b="1" u="sng" dirty="0">
                <a:solidFill>
                  <a:srgbClr val="FF0000"/>
                </a:solidFill>
                <a:latin typeface="inherit"/>
              </a:rPr>
              <a:t>E</a:t>
            </a:r>
            <a:r>
              <a:rPr lang="en-US" sz="3200" b="1" u="sng" dirty="0" smtClean="0">
                <a:solidFill>
                  <a:srgbClr val="FF0000"/>
                </a:solidFill>
                <a:latin typeface="inherit"/>
              </a:rPr>
              <a:t>dges</a:t>
            </a:r>
            <a:r>
              <a:rPr lang="en-US" sz="3200" u="sng" dirty="0" smtClean="0">
                <a:solidFill>
                  <a:srgbClr val="333333"/>
                </a:solidFill>
                <a:latin typeface="inherit"/>
              </a:rPr>
              <a:t> </a:t>
            </a:r>
            <a:r>
              <a:rPr lang="en-US" sz="3200" u="sng" dirty="0">
                <a:solidFill>
                  <a:srgbClr val="333333"/>
                </a:solidFill>
                <a:latin typeface="inherit"/>
              </a:rPr>
              <a:t>represent </a:t>
            </a:r>
            <a:r>
              <a:rPr lang="en-US" sz="3200" b="1" u="sng" dirty="0">
                <a:solidFill>
                  <a:srgbClr val="333333"/>
                </a:solidFill>
                <a:latin typeface="inherit"/>
              </a:rPr>
              <a:t>data that is </a:t>
            </a:r>
            <a:r>
              <a:rPr lang="en-US" sz="3200" b="1" u="sng" dirty="0">
                <a:solidFill>
                  <a:srgbClr val="FF0000"/>
                </a:solidFill>
                <a:latin typeface="inherit"/>
              </a:rPr>
              <a:t>communicated from one node to another</a:t>
            </a:r>
            <a:r>
              <a:rPr lang="en-US" sz="3200" dirty="0">
                <a:solidFill>
                  <a:srgbClr val="333333"/>
                </a:solidFill>
                <a:latin typeface="inherit"/>
              </a:rPr>
              <a:t>. </a:t>
            </a:r>
            <a:r>
              <a:rPr lang="en-US" sz="3200" u="sng" dirty="0">
                <a:solidFill>
                  <a:srgbClr val="333333"/>
                </a:solidFill>
                <a:latin typeface="inherit"/>
              </a:rPr>
              <a:t>Data</a:t>
            </a:r>
            <a:r>
              <a:rPr lang="en-US" sz="3200" dirty="0">
                <a:solidFill>
                  <a:srgbClr val="333333"/>
                </a:solidFill>
                <a:latin typeface="inherit"/>
              </a:rPr>
              <a:t> in </a:t>
            </a:r>
            <a:r>
              <a:rPr lang="en-US" sz="3200" dirty="0" err="1">
                <a:solidFill>
                  <a:srgbClr val="333333"/>
                </a:solidFill>
                <a:latin typeface="inherit"/>
              </a:rPr>
              <a:t>TensorFlow</a:t>
            </a:r>
            <a:r>
              <a:rPr lang="en-US" sz="3200" dirty="0">
                <a:solidFill>
                  <a:srgbClr val="333333"/>
                </a:solidFill>
                <a:latin typeface="inherit"/>
              </a:rPr>
              <a:t> are represented as </a:t>
            </a:r>
            <a:r>
              <a:rPr lang="en-US" sz="3200" b="1" u="sng" dirty="0">
                <a:solidFill>
                  <a:srgbClr val="333333"/>
                </a:solidFill>
                <a:latin typeface="inherit"/>
              </a:rPr>
              <a:t>tensors</a:t>
            </a:r>
            <a:r>
              <a:rPr lang="en-US" sz="3200" dirty="0">
                <a:solidFill>
                  <a:srgbClr val="333333"/>
                </a:solidFill>
                <a:latin typeface="inherit"/>
              </a:rPr>
              <a:t>, which are </a:t>
            </a:r>
            <a:r>
              <a:rPr lang="en-US" sz="3200" b="1" u="sng" dirty="0">
                <a:solidFill>
                  <a:srgbClr val="FF0000"/>
                </a:solidFill>
                <a:latin typeface="inherit"/>
              </a:rPr>
              <a:t>multidimensional arrays</a:t>
            </a:r>
            <a:r>
              <a:rPr lang="en-US" sz="3200" b="1" u="sng" dirty="0">
                <a:solidFill>
                  <a:srgbClr val="333333"/>
                </a:solidFill>
                <a:latin typeface="inherit"/>
              </a:rPr>
              <a:t>. </a:t>
            </a:r>
          </a:p>
          <a:p>
            <a:pPr marL="342900" indent="-342900" fontAlgn="base">
              <a:buAutoNum type="arabicPeriod"/>
            </a:pPr>
            <a:r>
              <a:rPr lang="en-US" sz="3200" dirty="0" err="1">
                <a:solidFill>
                  <a:srgbClr val="333333"/>
                </a:solidFill>
                <a:latin typeface="inherit"/>
              </a:rPr>
              <a:t>TensorFlow</a:t>
            </a:r>
            <a:r>
              <a:rPr lang="en-US" sz="3200" dirty="0">
                <a:solidFill>
                  <a:srgbClr val="333333"/>
                </a:solidFill>
                <a:latin typeface="inherit"/>
              </a:rPr>
              <a:t> is primarily used for </a:t>
            </a:r>
            <a:r>
              <a:rPr lang="en-US" sz="3200" b="1" dirty="0" smtClean="0">
                <a:solidFill>
                  <a:srgbClr val="333333"/>
                </a:solidFill>
                <a:latin typeface="inherit"/>
              </a:rPr>
              <a:t>Layered</a:t>
            </a:r>
            <a:r>
              <a:rPr lang="en-US" sz="3200" b="1" u="sng" dirty="0">
                <a:solidFill>
                  <a:srgbClr val="FF0000"/>
                </a:solidFill>
                <a:latin typeface="inherit"/>
              </a:rPr>
              <a:t> </a:t>
            </a:r>
            <a:r>
              <a:rPr lang="en-US" sz="3200" b="1" u="sng" dirty="0" smtClean="0">
                <a:solidFill>
                  <a:srgbClr val="FF0000"/>
                </a:solidFill>
                <a:latin typeface="inherit"/>
              </a:rPr>
              <a:t>Deep </a:t>
            </a:r>
            <a:r>
              <a:rPr lang="en-US" sz="3200" b="1" u="sng" dirty="0">
                <a:solidFill>
                  <a:srgbClr val="FF0000"/>
                </a:solidFill>
                <a:latin typeface="inherit"/>
              </a:rPr>
              <a:t>L</a:t>
            </a:r>
            <a:r>
              <a:rPr lang="en-US" sz="3200" b="1" u="sng" dirty="0" smtClean="0">
                <a:solidFill>
                  <a:srgbClr val="FF0000"/>
                </a:solidFill>
                <a:latin typeface="inherit"/>
              </a:rPr>
              <a:t>earning </a:t>
            </a:r>
            <a:r>
              <a:rPr lang="en-US" sz="3200" b="1" u="sng" dirty="0">
                <a:solidFill>
                  <a:srgbClr val="333333"/>
                </a:solidFill>
                <a:latin typeface="inherit"/>
              </a:rPr>
              <a:t>(multiple layer Neural Networks</a:t>
            </a:r>
            <a:r>
              <a:rPr lang="en-US" sz="3200" dirty="0">
                <a:solidFill>
                  <a:srgbClr val="333333"/>
                </a:solidFill>
                <a:latin typeface="inherit"/>
              </a:rPr>
              <a:t>) in practice &amp;</a:t>
            </a:r>
            <a:r>
              <a:rPr lang="en-US" sz="3200" dirty="0" smtClean="0">
                <a:solidFill>
                  <a:srgbClr val="333333"/>
                </a:solidFill>
                <a:latin typeface="inherit"/>
              </a:rPr>
              <a:t> </a:t>
            </a:r>
            <a:r>
              <a:rPr lang="en-US" sz="3200" dirty="0">
                <a:solidFill>
                  <a:srgbClr val="333333"/>
                </a:solidFill>
                <a:latin typeface="inherit"/>
              </a:rPr>
              <a:t>research.</a:t>
            </a:r>
          </a:p>
          <a:p>
            <a:pPr fontAlgn="base"/>
            <a:r>
              <a:rPr lang="en-US" sz="3200" dirty="0">
                <a:solidFill>
                  <a:srgbClr val="333333"/>
                </a:solidFill>
                <a:latin typeface="inherit"/>
              </a:rPr>
              <a:t>4. </a:t>
            </a:r>
            <a:r>
              <a:rPr lang="en-US" sz="3200" dirty="0" smtClean="0">
                <a:solidFill>
                  <a:srgbClr val="333333"/>
                </a:solidFill>
                <a:latin typeface="inherit"/>
              </a:rPr>
              <a:t>Representing </a:t>
            </a:r>
            <a:r>
              <a:rPr lang="en-US" sz="3200" dirty="0">
                <a:solidFill>
                  <a:srgbClr val="333333"/>
                </a:solidFill>
                <a:latin typeface="inherit"/>
              </a:rPr>
              <a:t>deep </a:t>
            </a:r>
            <a:r>
              <a:rPr lang="en-US" sz="3200" dirty="0" smtClean="0">
                <a:solidFill>
                  <a:srgbClr val="333333"/>
                </a:solidFill>
                <a:latin typeface="inherit"/>
              </a:rPr>
              <a:t>learning neural </a:t>
            </a:r>
            <a:r>
              <a:rPr lang="en-US" sz="3200" dirty="0">
                <a:solidFill>
                  <a:srgbClr val="333333"/>
                </a:solidFill>
                <a:latin typeface="inherit"/>
              </a:rPr>
              <a:t>networks in this way </a:t>
            </a:r>
            <a:r>
              <a:rPr lang="en-US" sz="3200" dirty="0" smtClean="0">
                <a:solidFill>
                  <a:srgbClr val="333333"/>
                </a:solidFill>
                <a:latin typeface="inherit"/>
              </a:rPr>
              <a:t>allows </a:t>
            </a:r>
            <a:r>
              <a:rPr lang="en-US" sz="3200" dirty="0">
                <a:solidFill>
                  <a:srgbClr val="333333"/>
                </a:solidFill>
                <a:latin typeface="inherit"/>
              </a:rPr>
              <a:t>us to </a:t>
            </a:r>
            <a:r>
              <a:rPr lang="en-US" sz="3200" b="1" dirty="0">
                <a:solidFill>
                  <a:srgbClr val="FF0000"/>
                </a:solidFill>
                <a:latin typeface="inherit"/>
              </a:rPr>
              <a:t>take advantage of the speedups </a:t>
            </a:r>
            <a:r>
              <a:rPr lang="en-US" sz="3200" dirty="0">
                <a:solidFill>
                  <a:srgbClr val="333333"/>
                </a:solidFill>
                <a:latin typeface="inherit"/>
              </a:rPr>
              <a:t>afforded by </a:t>
            </a:r>
            <a:r>
              <a:rPr lang="en-US" sz="3200" b="1" dirty="0">
                <a:solidFill>
                  <a:srgbClr val="FF0000"/>
                </a:solidFill>
                <a:latin typeface="inherit"/>
              </a:rPr>
              <a:t>modern </a:t>
            </a:r>
            <a:r>
              <a:rPr lang="en-US" sz="3200" b="1" dirty="0" smtClean="0">
                <a:solidFill>
                  <a:srgbClr val="FF0000"/>
                </a:solidFill>
                <a:latin typeface="inherit"/>
              </a:rPr>
              <a:t>hardware </a:t>
            </a:r>
            <a:r>
              <a:rPr lang="en-US" sz="3200" b="1" dirty="0">
                <a:solidFill>
                  <a:srgbClr val="FF0000"/>
                </a:solidFill>
                <a:latin typeface="inherit"/>
              </a:rPr>
              <a:t>(i.e., </a:t>
            </a:r>
            <a:r>
              <a:rPr lang="en-US" sz="3200" b="1" dirty="0" smtClean="0">
                <a:solidFill>
                  <a:srgbClr val="FF0000"/>
                </a:solidFill>
                <a:latin typeface="inherit"/>
              </a:rPr>
              <a:t>IBM 256 GPU </a:t>
            </a:r>
            <a:r>
              <a:rPr lang="en-US" sz="3200" b="1" dirty="0">
                <a:solidFill>
                  <a:srgbClr val="FF0000"/>
                </a:solidFill>
                <a:latin typeface="inherit"/>
              </a:rPr>
              <a:t>acceleration</a:t>
            </a:r>
            <a:r>
              <a:rPr lang="en-US" sz="3200" dirty="0">
                <a:solidFill>
                  <a:srgbClr val="333333"/>
                </a:solidFill>
                <a:latin typeface="inherit"/>
              </a:rPr>
              <a:t>)</a:t>
            </a:r>
          </a:p>
        </p:txBody>
      </p:sp>
    </p:spTree>
    <p:extLst>
      <p:ext uri="{BB962C8B-B14F-4D97-AF65-F5344CB8AC3E}">
        <p14:creationId xmlns:p14="http://schemas.microsoft.com/office/powerpoint/2010/main" val="398456217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4117" y="347573"/>
            <a:ext cx="11033759" cy="5844742"/>
          </a:xfrm>
          <a:prstGeom prst="rect">
            <a:avLst/>
          </a:prstGeom>
        </p:spPr>
        <p:txBody>
          <a:bodyPr wrap="square">
            <a:spAutoFit/>
          </a:bodyPr>
          <a:lstStyle/>
          <a:p>
            <a:pPr>
              <a:lnSpc>
                <a:spcPct val="107000"/>
              </a:lnSpc>
              <a:spcBef>
                <a:spcPts val="600"/>
              </a:spcBef>
            </a:pPr>
            <a:r>
              <a:rPr lang="en-US" sz="4400" b="1" spc="-5" dirty="0" err="1">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TensorFlow</a:t>
            </a:r>
            <a:r>
              <a:rPr lang="en-US" sz="4400" spc="-5" dirty="0">
                <a:latin typeface="Times New Roman" panose="02020603050405020304" pitchFamily="18" charset="0"/>
                <a:ea typeface="Times New Roman" panose="02020603050405020304" pitchFamily="18" charset="0"/>
                <a:cs typeface="Times New Roman" panose="02020603050405020304" pitchFamily="18" charset="0"/>
              </a:rPr>
              <a:t> (</a:t>
            </a:r>
            <a:r>
              <a:rPr lang="en-US" sz="4400" b="1" spc="-5" dirty="0">
                <a:latin typeface="Times New Roman" panose="02020603050405020304" pitchFamily="18" charset="0"/>
                <a:ea typeface="Times New Roman" panose="02020603050405020304" pitchFamily="18" charset="0"/>
                <a:cs typeface="Times New Roman" panose="02020603050405020304" pitchFamily="18" charset="0"/>
              </a:rPr>
              <a:t>Google</a:t>
            </a:r>
            <a:r>
              <a:rPr lang="en-US" sz="4400" spc="-5" dirty="0">
                <a:latin typeface="Times New Roman" panose="02020603050405020304" pitchFamily="18" charset="0"/>
                <a:ea typeface="Times New Roman" panose="02020603050405020304" pitchFamily="18" charset="0"/>
                <a:cs typeface="Times New Roman" panose="02020603050405020304" pitchFamily="18" charset="0"/>
              </a:rPr>
              <a:t>) is system which has </a:t>
            </a:r>
            <a:r>
              <a:rPr lang="en-US" sz="4400" spc="-5"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4400" b="1" u="sng" spc="-5"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two </a:t>
            </a:r>
            <a:r>
              <a:rPr lang="en-US" sz="44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basic components.</a:t>
            </a:r>
          </a:p>
          <a:p>
            <a:pPr marL="342900" indent="-342900">
              <a:lnSpc>
                <a:spcPct val="107000"/>
              </a:lnSpc>
              <a:spcBef>
                <a:spcPts val="600"/>
              </a:spcBef>
              <a:buAutoNum type="arabicPeriod"/>
            </a:pP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a</a:t>
            </a:r>
            <a:r>
              <a:rPr lang="en-US" sz="3600" b="1" spc="-5" dirty="0">
                <a:latin typeface="Times New Roman" panose="02020603050405020304" pitchFamily="18" charset="0"/>
                <a:ea typeface="Times New Roman" panose="02020603050405020304" pitchFamily="18" charset="0"/>
                <a:cs typeface="Times New Roman" panose="02020603050405020304" pitchFamily="18" charset="0"/>
              </a:rPr>
              <a:t> </a:t>
            </a:r>
            <a:r>
              <a:rPr lang="en-US" sz="36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library for defining computational graphs- </a:t>
            </a: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a way of describing computations as a directed graph, a data structure consisting of nodes and connecting edges. It’s a set of vertices connected, two at a time, by direct links or “edges”. </a:t>
            </a:r>
            <a:endParaRPr lang="en-US" sz="3600" spc="-5"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pP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2. a </a:t>
            </a:r>
            <a:r>
              <a:rPr lang="en-US" sz="36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runtime program which executes the graphs </a:t>
            </a: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on a variety of different hardware</a:t>
            </a:r>
            <a:endParaRPr lang="en-US" sz="3600" dirty="0"/>
          </a:p>
        </p:txBody>
      </p:sp>
    </p:spTree>
    <p:extLst>
      <p:ext uri="{BB962C8B-B14F-4D97-AF65-F5344CB8AC3E}">
        <p14:creationId xmlns:p14="http://schemas.microsoft.com/office/powerpoint/2010/main" val="167956880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8913" y="238298"/>
            <a:ext cx="11040687" cy="6185668"/>
          </a:xfrm>
          <a:prstGeom prst="rect">
            <a:avLst/>
          </a:prstGeom>
        </p:spPr>
        <p:txBody>
          <a:bodyPr wrap="square">
            <a:spAutoFit/>
          </a:bodyPr>
          <a:lstStyle/>
          <a:p>
            <a:pPr>
              <a:lnSpc>
                <a:spcPct val="107000"/>
              </a:lnSpc>
              <a:spcBef>
                <a:spcPts val="600"/>
              </a:spcBef>
            </a:pPr>
            <a:endParaRPr lang="en-US" sz="2400" spc="-5"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pPr>
            <a:r>
              <a:rPr lang="en-US" sz="3600" spc="-5" dirty="0" smtClean="0">
                <a:latin typeface="Times New Roman" panose="02020603050405020304" pitchFamily="18" charset="0"/>
                <a:ea typeface="Calibri" panose="020F0502020204030204" pitchFamily="34" charset="0"/>
                <a:cs typeface="Times New Roman" panose="02020603050405020304" pitchFamily="18" charset="0"/>
              </a:rPr>
              <a:t>A simple </a:t>
            </a:r>
            <a:r>
              <a:rPr lang="en-US" sz="3600" u="sng" spc="-5" dirty="0" smtClean="0">
                <a:latin typeface="Times New Roman" panose="02020603050405020304" pitchFamily="18" charset="0"/>
                <a:ea typeface="Calibri" panose="020F0502020204030204" pitchFamily="34" charset="0"/>
                <a:cs typeface="Times New Roman" panose="02020603050405020304" pitchFamily="18" charset="0"/>
              </a:rPr>
              <a:t>example of such a </a:t>
            </a:r>
            <a:r>
              <a:rPr lang="en-US" sz="3600" u="sng" spc="-5" dirty="0" err="1" smtClean="0">
                <a:latin typeface="Times New Roman" panose="02020603050405020304" pitchFamily="18" charset="0"/>
                <a:ea typeface="Calibri" panose="020F0502020204030204" pitchFamily="34" charset="0"/>
                <a:cs typeface="Times New Roman" panose="02020603050405020304" pitchFamily="18" charset="0"/>
              </a:rPr>
              <a:t>TensorFlow</a:t>
            </a:r>
            <a:r>
              <a:rPr lang="en-US" sz="3600" u="sng" spc="-5" dirty="0" smtClean="0">
                <a:latin typeface="Times New Roman" panose="02020603050405020304" pitchFamily="18" charset="0"/>
                <a:ea typeface="Calibri" panose="020F0502020204030204" pitchFamily="34" charset="0"/>
                <a:cs typeface="Times New Roman" panose="02020603050405020304" pitchFamily="18" charset="0"/>
              </a:rPr>
              <a:t> graph program </a:t>
            </a:r>
            <a:r>
              <a:rPr lang="en-US" sz="3600" spc="-5" dirty="0" smtClean="0">
                <a:latin typeface="Times New Roman" panose="02020603050405020304" pitchFamily="18" charset="0"/>
                <a:ea typeface="Calibri" panose="020F0502020204030204" pitchFamily="34" charset="0"/>
                <a:cs typeface="Times New Roman" panose="02020603050405020304" pitchFamily="18" charset="0"/>
              </a:rPr>
              <a:t>is:</a:t>
            </a:r>
          </a:p>
          <a:p>
            <a:pPr>
              <a:lnSpc>
                <a:spcPct val="107000"/>
              </a:lnSpc>
              <a:spcBef>
                <a:spcPts val="600"/>
              </a:spcBef>
            </a:pPr>
            <a:endParaRPr lang="en-US" sz="1000" b="1" spc="-5"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pPr>
            <a:r>
              <a:rPr lang="en-US" sz="3600" b="1" spc="-5" dirty="0">
                <a:latin typeface="Times New Roman" panose="02020603050405020304" pitchFamily="18" charset="0"/>
                <a:ea typeface="Calibri" panose="020F0502020204030204" pitchFamily="34" charset="0"/>
                <a:cs typeface="Times New Roman" panose="02020603050405020304" pitchFamily="18" charset="0"/>
              </a:rPr>
              <a:t>	</a:t>
            </a:r>
            <a:r>
              <a:rPr lang="en-US" sz="3600" b="1" spc="-5"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4000" b="1" spc="-5" dirty="0" smtClean="0">
                <a:latin typeface="Times New Roman" panose="02020603050405020304" pitchFamily="18" charset="0"/>
                <a:ea typeface="Calibri" panose="020F0502020204030204" pitchFamily="34" charset="0"/>
                <a:cs typeface="Times New Roman" panose="02020603050405020304" pitchFamily="18" charset="0"/>
              </a:rPr>
              <a:t>1. a = 14</a:t>
            </a:r>
          </a:p>
          <a:p>
            <a:pPr>
              <a:lnSpc>
                <a:spcPct val="107000"/>
              </a:lnSpc>
              <a:spcBef>
                <a:spcPts val="600"/>
              </a:spcBef>
            </a:pPr>
            <a:r>
              <a:rPr lang="en-US" sz="4000" b="1" spc="-5" dirty="0">
                <a:latin typeface="Times New Roman" panose="02020603050405020304" pitchFamily="18" charset="0"/>
                <a:ea typeface="Calibri" panose="020F0502020204030204" pitchFamily="34" charset="0"/>
                <a:cs typeface="Times New Roman" panose="02020603050405020304" pitchFamily="18" charset="0"/>
              </a:rPr>
              <a:t>	</a:t>
            </a:r>
            <a:r>
              <a:rPr lang="en-US" sz="4000" b="1" spc="-5" dirty="0" smtClean="0">
                <a:latin typeface="Times New Roman" panose="02020603050405020304" pitchFamily="18" charset="0"/>
                <a:ea typeface="Calibri" panose="020F0502020204030204" pitchFamily="34" charset="0"/>
                <a:cs typeface="Times New Roman" panose="02020603050405020304" pitchFamily="18" charset="0"/>
              </a:rPr>
              <a:t>		2. b =  4</a:t>
            </a:r>
          </a:p>
          <a:p>
            <a:pPr>
              <a:lnSpc>
                <a:spcPct val="107000"/>
              </a:lnSpc>
              <a:spcBef>
                <a:spcPts val="600"/>
              </a:spcBef>
            </a:pPr>
            <a:r>
              <a:rPr lang="en-US" sz="4000" b="1" spc="-5" dirty="0">
                <a:latin typeface="Times New Roman" panose="02020603050405020304" pitchFamily="18" charset="0"/>
                <a:ea typeface="Calibri" panose="020F0502020204030204" pitchFamily="34" charset="0"/>
                <a:cs typeface="Times New Roman" panose="02020603050405020304" pitchFamily="18" charset="0"/>
              </a:rPr>
              <a:t>	</a:t>
            </a:r>
            <a:r>
              <a:rPr lang="en-US" sz="4000" b="1" spc="-5" dirty="0" smtClean="0">
                <a:latin typeface="Times New Roman" panose="02020603050405020304" pitchFamily="18" charset="0"/>
                <a:ea typeface="Calibri" panose="020F0502020204030204" pitchFamily="34" charset="0"/>
                <a:cs typeface="Times New Roman" panose="02020603050405020304" pitchFamily="18" charset="0"/>
              </a:rPr>
              <a:t>		3. product = a * b</a:t>
            </a:r>
          </a:p>
          <a:p>
            <a:pPr>
              <a:lnSpc>
                <a:spcPct val="107000"/>
              </a:lnSpc>
              <a:spcBef>
                <a:spcPts val="600"/>
              </a:spcBef>
            </a:pPr>
            <a:r>
              <a:rPr lang="en-US" sz="4000" b="1" spc="-5" dirty="0">
                <a:latin typeface="Times New Roman" panose="02020603050405020304" pitchFamily="18" charset="0"/>
                <a:ea typeface="Calibri" panose="020F0502020204030204" pitchFamily="34" charset="0"/>
                <a:cs typeface="Times New Roman" panose="02020603050405020304" pitchFamily="18" charset="0"/>
              </a:rPr>
              <a:t>	</a:t>
            </a:r>
            <a:r>
              <a:rPr lang="en-US" sz="4000" b="1" spc="-5" dirty="0" smtClean="0">
                <a:latin typeface="Times New Roman" panose="02020603050405020304" pitchFamily="18" charset="0"/>
                <a:ea typeface="Calibri" panose="020F0502020204030204" pitchFamily="34" charset="0"/>
                <a:cs typeface="Times New Roman" panose="02020603050405020304" pitchFamily="18" charset="0"/>
              </a:rPr>
              <a:t>		4. sum  = a + b</a:t>
            </a:r>
          </a:p>
          <a:p>
            <a:pPr>
              <a:lnSpc>
                <a:spcPct val="107000"/>
              </a:lnSpc>
              <a:spcBef>
                <a:spcPts val="600"/>
              </a:spcBef>
            </a:pPr>
            <a:r>
              <a:rPr lang="en-US" sz="4000" b="1" spc="-5" dirty="0">
                <a:latin typeface="Times New Roman" panose="02020603050405020304" pitchFamily="18" charset="0"/>
                <a:ea typeface="Calibri" panose="020F0502020204030204" pitchFamily="34" charset="0"/>
                <a:cs typeface="Times New Roman" panose="02020603050405020304" pitchFamily="18" charset="0"/>
              </a:rPr>
              <a:t>	</a:t>
            </a:r>
            <a:r>
              <a:rPr lang="en-US" sz="4000" b="1" spc="-5" dirty="0" smtClean="0">
                <a:latin typeface="Times New Roman" panose="02020603050405020304" pitchFamily="18" charset="0"/>
                <a:ea typeface="Calibri" panose="020F0502020204030204" pitchFamily="34" charset="0"/>
                <a:cs typeface="Times New Roman" panose="02020603050405020304" pitchFamily="18" charset="0"/>
              </a:rPr>
              <a:t>		5. result = product / sum</a:t>
            </a:r>
          </a:p>
          <a:p>
            <a:pPr>
              <a:lnSpc>
                <a:spcPct val="107000"/>
              </a:lnSpc>
              <a:spcBef>
                <a:spcPts val="600"/>
              </a:spcBef>
            </a:pPr>
            <a:r>
              <a:rPr lang="en-US" sz="4000" b="1" spc="-5" dirty="0">
                <a:latin typeface="Times New Roman" panose="02020603050405020304" pitchFamily="18" charset="0"/>
                <a:ea typeface="Calibri" panose="020F0502020204030204" pitchFamily="34" charset="0"/>
                <a:cs typeface="Times New Roman" panose="02020603050405020304" pitchFamily="18" charset="0"/>
              </a:rPr>
              <a:t>	</a:t>
            </a:r>
            <a:r>
              <a:rPr lang="en-US" sz="4000" b="1" spc="-5" dirty="0" smtClean="0">
                <a:latin typeface="Times New Roman" panose="02020603050405020304" pitchFamily="18" charset="0"/>
                <a:ea typeface="Calibri" panose="020F0502020204030204" pitchFamily="34" charset="0"/>
                <a:cs typeface="Times New Roman" panose="02020603050405020304" pitchFamily="18" charset="0"/>
              </a:rPr>
              <a:t>		6. Output (result)</a:t>
            </a:r>
            <a:endParaRPr lang="en-US" sz="2800" b="1" spc="-5"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600"/>
              </a:spcBef>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18933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2415" y="85419"/>
            <a:ext cx="11329585" cy="6251944"/>
          </a:xfrm>
          <a:prstGeom prst="rect">
            <a:avLst/>
          </a:prstGeom>
        </p:spPr>
      </p:pic>
      <p:sp>
        <p:nvSpPr>
          <p:cNvPr id="3" name="TextBox 2"/>
          <p:cNvSpPr txBox="1"/>
          <p:nvPr/>
        </p:nvSpPr>
        <p:spPr>
          <a:xfrm>
            <a:off x="9424014" y="3963728"/>
            <a:ext cx="2831869" cy="369332"/>
          </a:xfrm>
          <a:prstGeom prst="rect">
            <a:avLst/>
          </a:prstGeom>
          <a:noFill/>
        </p:spPr>
        <p:txBody>
          <a:bodyPr wrap="square" rtlCol="0">
            <a:spAutoFit/>
          </a:bodyPr>
          <a:lstStyle/>
          <a:p>
            <a:r>
              <a:rPr lang="en-US" b="1" dirty="0" smtClean="0">
                <a:solidFill>
                  <a:srgbClr val="FF0000"/>
                </a:solidFill>
              </a:rPr>
              <a:t>Result – Output to Print</a:t>
            </a:r>
            <a:endParaRPr lang="en-US" b="1" dirty="0">
              <a:solidFill>
                <a:srgbClr val="FF0000"/>
              </a:solidFill>
            </a:endParaRPr>
          </a:p>
        </p:txBody>
      </p:sp>
      <p:sp>
        <p:nvSpPr>
          <p:cNvPr id="4" name="TextBox 3"/>
          <p:cNvSpPr txBox="1"/>
          <p:nvPr/>
        </p:nvSpPr>
        <p:spPr>
          <a:xfrm>
            <a:off x="1101190" y="542257"/>
            <a:ext cx="1379913" cy="923330"/>
          </a:xfrm>
          <a:prstGeom prst="rect">
            <a:avLst/>
          </a:prstGeom>
          <a:noFill/>
        </p:spPr>
        <p:txBody>
          <a:bodyPr wrap="square" rtlCol="0">
            <a:spAutoFit/>
          </a:bodyPr>
          <a:lstStyle/>
          <a:p>
            <a:r>
              <a:rPr lang="en-US" b="1" dirty="0" smtClean="0">
                <a:solidFill>
                  <a:srgbClr val="FF0000"/>
                </a:solidFill>
              </a:rPr>
              <a:t>Input connected over link a</a:t>
            </a:r>
            <a:endParaRPr lang="en-US" b="1" dirty="0">
              <a:solidFill>
                <a:srgbClr val="FF0000"/>
              </a:solidFill>
            </a:endParaRPr>
          </a:p>
        </p:txBody>
      </p:sp>
      <p:sp>
        <p:nvSpPr>
          <p:cNvPr id="6" name="TextBox 5"/>
          <p:cNvSpPr txBox="1"/>
          <p:nvPr/>
        </p:nvSpPr>
        <p:spPr>
          <a:xfrm>
            <a:off x="1101189" y="5037645"/>
            <a:ext cx="1379913" cy="923330"/>
          </a:xfrm>
          <a:prstGeom prst="rect">
            <a:avLst/>
          </a:prstGeom>
          <a:noFill/>
        </p:spPr>
        <p:txBody>
          <a:bodyPr wrap="square" rtlCol="0">
            <a:spAutoFit/>
          </a:bodyPr>
          <a:lstStyle/>
          <a:p>
            <a:r>
              <a:rPr lang="en-US" b="1" dirty="0" smtClean="0">
                <a:solidFill>
                  <a:srgbClr val="FF0000"/>
                </a:solidFill>
              </a:rPr>
              <a:t>Input connected over link b</a:t>
            </a:r>
            <a:endParaRPr lang="en-US" b="1" dirty="0">
              <a:solidFill>
                <a:srgbClr val="FF0000"/>
              </a:solidFill>
            </a:endParaRPr>
          </a:p>
        </p:txBody>
      </p:sp>
      <p:sp>
        <p:nvSpPr>
          <p:cNvPr id="7" name="Rectangle 6"/>
          <p:cNvSpPr/>
          <p:nvPr/>
        </p:nvSpPr>
        <p:spPr>
          <a:xfrm>
            <a:off x="3648495" y="1003922"/>
            <a:ext cx="1674497" cy="369332"/>
          </a:xfrm>
          <a:prstGeom prst="rect">
            <a:avLst/>
          </a:prstGeom>
        </p:spPr>
        <p:txBody>
          <a:bodyPr wrap="none">
            <a:spAutoFit/>
          </a:bodyPr>
          <a:lstStyle/>
          <a:p>
            <a:r>
              <a:rPr lang="en-US" b="1" spc="-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product = a * b</a:t>
            </a:r>
            <a:endParaRPr lang="en-US" dirty="0">
              <a:solidFill>
                <a:srgbClr val="FF0000"/>
              </a:solidFill>
            </a:endParaRPr>
          </a:p>
        </p:txBody>
      </p:sp>
      <p:sp>
        <p:nvSpPr>
          <p:cNvPr id="8" name="Rectangle 7"/>
          <p:cNvSpPr/>
          <p:nvPr/>
        </p:nvSpPr>
        <p:spPr>
          <a:xfrm>
            <a:off x="3803827" y="5129978"/>
            <a:ext cx="1363835" cy="369332"/>
          </a:xfrm>
          <a:prstGeom prst="rect">
            <a:avLst/>
          </a:prstGeom>
        </p:spPr>
        <p:txBody>
          <a:bodyPr wrap="none">
            <a:spAutoFit/>
          </a:bodyPr>
          <a:lstStyle/>
          <a:p>
            <a:r>
              <a:rPr lang="en-US" b="1" spc="-5"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Sum = </a:t>
            </a:r>
            <a:r>
              <a:rPr lang="en-US" b="1" spc="-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a </a:t>
            </a:r>
            <a:r>
              <a:rPr lang="en-US" b="1" spc="-5"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b="1" spc="-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b</a:t>
            </a:r>
            <a:endParaRPr lang="en-US" dirty="0">
              <a:solidFill>
                <a:srgbClr val="FF0000"/>
              </a:solidFill>
            </a:endParaRPr>
          </a:p>
        </p:txBody>
      </p:sp>
      <p:sp>
        <p:nvSpPr>
          <p:cNvPr id="10" name="Rectangle 9"/>
          <p:cNvSpPr/>
          <p:nvPr/>
        </p:nvSpPr>
        <p:spPr>
          <a:xfrm>
            <a:off x="6287223" y="2210810"/>
            <a:ext cx="2345514" cy="388696"/>
          </a:xfrm>
          <a:prstGeom prst="rect">
            <a:avLst/>
          </a:prstGeom>
        </p:spPr>
        <p:txBody>
          <a:bodyPr wrap="none">
            <a:spAutoFit/>
          </a:bodyPr>
          <a:lstStyle/>
          <a:p>
            <a:pPr>
              <a:lnSpc>
                <a:spcPct val="107000"/>
              </a:lnSpc>
              <a:spcBef>
                <a:spcPts val="600"/>
              </a:spcBef>
            </a:pPr>
            <a:r>
              <a:rPr lang="en-US" b="1" spc="-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result = product / sum</a:t>
            </a:r>
          </a:p>
        </p:txBody>
      </p:sp>
      <p:sp>
        <p:nvSpPr>
          <p:cNvPr id="11" name="TextBox 10"/>
          <p:cNvSpPr txBox="1"/>
          <p:nvPr/>
        </p:nvSpPr>
        <p:spPr>
          <a:xfrm>
            <a:off x="1293775" y="1741999"/>
            <a:ext cx="698269" cy="584775"/>
          </a:xfrm>
          <a:prstGeom prst="rect">
            <a:avLst/>
          </a:prstGeom>
          <a:solidFill>
            <a:schemeClr val="accent2">
              <a:lumMod val="60000"/>
              <a:lumOff val="40000"/>
            </a:schemeClr>
          </a:solidFill>
        </p:spPr>
        <p:txBody>
          <a:bodyPr wrap="square" rtlCol="0">
            <a:spAutoFit/>
          </a:bodyPr>
          <a:lstStyle/>
          <a:p>
            <a:r>
              <a:rPr lang="en-US" sz="3200" b="1" dirty="0" smtClean="0"/>
              <a:t>14</a:t>
            </a:r>
            <a:endParaRPr lang="en-US" sz="3200" b="1" dirty="0"/>
          </a:p>
        </p:txBody>
      </p:sp>
      <p:sp>
        <p:nvSpPr>
          <p:cNvPr id="12" name="TextBox 11"/>
          <p:cNvSpPr txBox="1"/>
          <p:nvPr/>
        </p:nvSpPr>
        <p:spPr>
          <a:xfrm>
            <a:off x="1352203" y="4148394"/>
            <a:ext cx="698269" cy="584775"/>
          </a:xfrm>
          <a:prstGeom prst="rect">
            <a:avLst/>
          </a:prstGeom>
          <a:solidFill>
            <a:schemeClr val="accent2">
              <a:lumMod val="60000"/>
              <a:lumOff val="40000"/>
            </a:schemeClr>
          </a:solidFill>
        </p:spPr>
        <p:txBody>
          <a:bodyPr wrap="square" rtlCol="0">
            <a:spAutoFit/>
          </a:bodyPr>
          <a:lstStyle/>
          <a:p>
            <a:r>
              <a:rPr lang="en-US" sz="3200" b="1" dirty="0" smtClean="0"/>
              <a:t>4</a:t>
            </a:r>
            <a:endParaRPr lang="en-US" sz="3200" b="1" dirty="0"/>
          </a:p>
        </p:txBody>
      </p:sp>
      <p:sp>
        <p:nvSpPr>
          <p:cNvPr id="5" name="TextBox 4"/>
          <p:cNvSpPr txBox="1"/>
          <p:nvPr/>
        </p:nvSpPr>
        <p:spPr>
          <a:xfrm>
            <a:off x="6913880" y="1089340"/>
            <a:ext cx="1092200" cy="400110"/>
          </a:xfrm>
          <a:prstGeom prst="rect">
            <a:avLst/>
          </a:prstGeom>
          <a:solidFill>
            <a:schemeClr val="bg1"/>
          </a:solidFill>
        </p:spPr>
        <p:txBody>
          <a:bodyPr wrap="square" rtlCol="0">
            <a:spAutoFit/>
          </a:bodyPr>
          <a:lstStyle/>
          <a:p>
            <a:r>
              <a:rPr lang="en-US" sz="2000" b="1" dirty="0" smtClean="0"/>
              <a:t>Tensors</a:t>
            </a:r>
            <a:endParaRPr lang="en-US" sz="2000" b="1" dirty="0"/>
          </a:p>
        </p:txBody>
      </p:sp>
    </p:spTree>
    <p:extLst>
      <p:ext uri="{BB962C8B-B14F-4D97-AF65-F5344CB8AC3E}">
        <p14:creationId xmlns:p14="http://schemas.microsoft.com/office/powerpoint/2010/main" val="357695221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585" y="83127"/>
            <a:ext cx="11959244" cy="523220"/>
          </a:xfrm>
          <a:prstGeom prst="rect">
            <a:avLst/>
          </a:prstGeom>
          <a:noFill/>
        </p:spPr>
        <p:txBody>
          <a:bodyPr wrap="square" rtlCol="0">
            <a:spAutoFit/>
          </a:bodyPr>
          <a:lstStyle/>
          <a:p>
            <a:r>
              <a:rPr lang="en-US" sz="2800" b="1" dirty="0" smtClean="0">
                <a:solidFill>
                  <a:srgbClr val="FF0000"/>
                </a:solidFill>
              </a:rPr>
              <a:t>	</a:t>
            </a:r>
            <a:r>
              <a:rPr lang="en-US" sz="2800" b="1" u="sng" dirty="0" smtClean="0">
                <a:solidFill>
                  <a:srgbClr val="FF0000"/>
                </a:solidFill>
              </a:rPr>
              <a:t>Example Code for </a:t>
            </a:r>
            <a:r>
              <a:rPr lang="en-US" sz="2800" b="1" u="sng" dirty="0" err="1" smtClean="0">
                <a:solidFill>
                  <a:srgbClr val="FF0000"/>
                </a:solidFill>
              </a:rPr>
              <a:t>TensorFlow</a:t>
            </a:r>
            <a:r>
              <a:rPr lang="en-US" sz="2800" b="1" u="sng" dirty="0" smtClean="0">
                <a:solidFill>
                  <a:srgbClr val="FF0000"/>
                </a:solidFill>
              </a:rPr>
              <a:t> </a:t>
            </a:r>
            <a:r>
              <a:rPr lang="en-US" sz="2800" b="1" u="sng" dirty="0" smtClean="0"/>
              <a:t>Connected Graph Processing Program </a:t>
            </a:r>
            <a:endParaRPr lang="en-US" sz="2800" b="1" u="sng" dirty="0"/>
          </a:p>
        </p:txBody>
      </p:sp>
      <p:sp>
        <p:nvSpPr>
          <p:cNvPr id="4" name="TextBox 3"/>
          <p:cNvSpPr txBox="1"/>
          <p:nvPr/>
        </p:nvSpPr>
        <p:spPr>
          <a:xfrm>
            <a:off x="1307868" y="809104"/>
            <a:ext cx="9997441" cy="5970865"/>
          </a:xfrm>
          <a:prstGeom prst="rect">
            <a:avLst/>
          </a:prstGeom>
          <a:noFill/>
        </p:spPr>
        <p:txBody>
          <a:bodyPr wrap="square" rtlCol="0">
            <a:spAutoFit/>
          </a:bodyPr>
          <a:lstStyle/>
          <a:p>
            <a:r>
              <a:rPr lang="en-US" sz="2800" b="1" dirty="0" smtClean="0"/>
              <a:t>1</a:t>
            </a:r>
            <a:r>
              <a:rPr lang="en-US" sz="2800" b="1" i="1" dirty="0" smtClean="0"/>
              <a:t>.   import   </a:t>
            </a:r>
            <a:r>
              <a:rPr lang="en-US" sz="2800" b="1" dirty="0" err="1" smtClean="0"/>
              <a:t>tensorlow</a:t>
            </a:r>
            <a:r>
              <a:rPr lang="en-US" sz="2800" b="1" dirty="0" smtClean="0"/>
              <a:t> </a:t>
            </a:r>
            <a:r>
              <a:rPr lang="en-US" sz="2800" b="1" i="1" dirty="0" smtClean="0"/>
              <a:t>as</a:t>
            </a:r>
            <a:r>
              <a:rPr lang="en-US" sz="2800" b="1" dirty="0" smtClean="0"/>
              <a:t> </a:t>
            </a:r>
            <a:r>
              <a:rPr lang="en-US" sz="2800" b="1" dirty="0" err="1" smtClean="0"/>
              <a:t>tf</a:t>
            </a:r>
            <a:endParaRPr lang="en-US" sz="2800" b="1" dirty="0" smtClean="0"/>
          </a:p>
          <a:p>
            <a:pPr marL="342900" indent="-342900">
              <a:buAutoNum type="arabicPeriod" startAt="2"/>
            </a:pPr>
            <a:r>
              <a:rPr lang="en-US" sz="2800" b="1" i="1" dirty="0" smtClean="0"/>
              <a:t> with</a:t>
            </a:r>
            <a:r>
              <a:rPr lang="en-US" sz="2800" b="1" dirty="0" smtClean="0"/>
              <a:t> </a:t>
            </a:r>
            <a:r>
              <a:rPr lang="en-US" sz="2800" b="1" dirty="0" err="1" smtClean="0"/>
              <a:t>tf.Session</a:t>
            </a:r>
            <a:r>
              <a:rPr lang="en-US" sz="2800" b="1" dirty="0" smtClean="0"/>
              <a:t> ( ) </a:t>
            </a:r>
            <a:r>
              <a:rPr lang="en-US" sz="2800" b="1" i="1" dirty="0" smtClean="0"/>
              <a:t>as</a:t>
            </a:r>
            <a:r>
              <a:rPr lang="en-US" sz="2800" b="1" dirty="0" smtClean="0"/>
              <a:t> </a:t>
            </a:r>
            <a:r>
              <a:rPr lang="en-US" sz="2800" b="1" dirty="0" err="1" smtClean="0"/>
              <a:t>sess</a:t>
            </a:r>
            <a:r>
              <a:rPr lang="en-US" sz="2800" b="1" dirty="0" smtClean="0"/>
              <a:t>:</a:t>
            </a:r>
          </a:p>
          <a:p>
            <a:pPr marL="342900" indent="-342900">
              <a:buAutoNum type="arabicPeriod" startAt="2"/>
            </a:pPr>
            <a:endParaRPr lang="en-US" sz="2800" b="1" dirty="0" smtClean="0"/>
          </a:p>
          <a:p>
            <a:r>
              <a:rPr lang="en-US" sz="2800" b="1" dirty="0" smtClean="0"/>
              <a:t>3.   #  Phase 1 : constructing the graph</a:t>
            </a:r>
          </a:p>
          <a:p>
            <a:r>
              <a:rPr lang="en-US" sz="2800" b="1" dirty="0" smtClean="0"/>
              <a:t>4.   a </a:t>
            </a:r>
            <a:r>
              <a:rPr lang="en-US" sz="2800" b="1" i="1" dirty="0" smtClean="0"/>
              <a:t>=</a:t>
            </a:r>
            <a:r>
              <a:rPr lang="en-US" sz="2800" b="1" dirty="0" smtClean="0"/>
              <a:t> </a:t>
            </a:r>
            <a:r>
              <a:rPr lang="en-US" sz="2800" b="1" dirty="0" err="1" smtClean="0"/>
              <a:t>tf.constant</a:t>
            </a:r>
            <a:r>
              <a:rPr lang="en-US" sz="2800" b="1" dirty="0" smtClean="0"/>
              <a:t> (14, name = “a” )</a:t>
            </a:r>
          </a:p>
          <a:p>
            <a:r>
              <a:rPr lang="en-US" sz="2800" b="1" dirty="0" smtClean="0"/>
              <a:t>5.   b = </a:t>
            </a:r>
            <a:r>
              <a:rPr lang="en-US" sz="2800" b="1" dirty="0" err="1" smtClean="0"/>
              <a:t>tf.constant</a:t>
            </a:r>
            <a:r>
              <a:rPr lang="en-US" sz="2800" b="1" dirty="0" smtClean="0"/>
              <a:t> (4, name = “b” )</a:t>
            </a:r>
          </a:p>
          <a:p>
            <a:r>
              <a:rPr lang="en-US" sz="2800" b="1" dirty="0" smtClean="0"/>
              <a:t>6.   product = </a:t>
            </a:r>
            <a:r>
              <a:rPr lang="en-US" sz="2800" b="1" dirty="0" err="1" smtClean="0"/>
              <a:t>tf.multiple</a:t>
            </a:r>
            <a:r>
              <a:rPr lang="en-US" sz="2800" b="1" dirty="0" smtClean="0"/>
              <a:t> (a, b, name = “Multiply” </a:t>
            </a:r>
          </a:p>
          <a:p>
            <a:r>
              <a:rPr lang="en-US" sz="2800" b="1" dirty="0" smtClean="0"/>
              <a:t>7.   sum = </a:t>
            </a:r>
            <a:r>
              <a:rPr lang="en-US" sz="2800" b="1" dirty="0" err="1" smtClean="0"/>
              <a:t>tf.add</a:t>
            </a:r>
            <a:r>
              <a:rPr lang="en-US" sz="2800" b="1" dirty="0" smtClean="0"/>
              <a:t> (a, b, name= “Add”)</a:t>
            </a:r>
          </a:p>
          <a:p>
            <a:pPr marL="342900" indent="-342900">
              <a:buAutoNum type="arabicPeriod" startAt="8"/>
            </a:pPr>
            <a:r>
              <a:rPr lang="en-US" sz="2800" b="1" dirty="0" smtClean="0"/>
              <a:t>result = </a:t>
            </a:r>
            <a:r>
              <a:rPr lang="en-US" sz="2800" b="1" dirty="0" err="1" smtClean="0"/>
              <a:t>tf.divide</a:t>
            </a:r>
            <a:r>
              <a:rPr lang="en-US" sz="2800" b="1" dirty="0" smtClean="0"/>
              <a:t> (product, sum, name= “Divide”)</a:t>
            </a:r>
          </a:p>
          <a:p>
            <a:pPr marL="342900" indent="-342900">
              <a:buAutoNum type="arabicPeriod" startAt="8"/>
            </a:pPr>
            <a:endParaRPr lang="en-US" sz="2800" b="1" dirty="0" smtClean="0"/>
          </a:p>
          <a:p>
            <a:r>
              <a:rPr lang="en-US" sz="2800" b="1" dirty="0" smtClean="0"/>
              <a:t>9.   # Phase 2 : run the program “</a:t>
            </a:r>
            <a:r>
              <a:rPr lang="en-US" sz="2800" b="1" dirty="0" err="1" smtClean="0"/>
              <a:t>TensorFlow</a:t>
            </a:r>
            <a:r>
              <a:rPr lang="en-US" sz="2800" b="1" dirty="0" smtClean="0"/>
              <a:t> Example”</a:t>
            </a:r>
          </a:p>
          <a:p>
            <a:r>
              <a:rPr lang="en-US" sz="2800" b="1" dirty="0" smtClean="0"/>
              <a:t>10. Output = </a:t>
            </a:r>
            <a:r>
              <a:rPr lang="en-US" sz="2800" b="1" dirty="0" err="1" smtClean="0"/>
              <a:t>sess.run</a:t>
            </a:r>
            <a:r>
              <a:rPr lang="en-US" sz="2800" b="1" dirty="0" smtClean="0"/>
              <a:t> (result)</a:t>
            </a:r>
          </a:p>
          <a:p>
            <a:r>
              <a:rPr lang="en-US" sz="2800" b="1" dirty="0" smtClean="0"/>
              <a:t>11.  Print (out) </a:t>
            </a:r>
          </a:p>
          <a:p>
            <a:endParaRPr lang="en-US" dirty="0"/>
          </a:p>
        </p:txBody>
      </p:sp>
    </p:spTree>
    <p:extLst>
      <p:ext uri="{BB962C8B-B14F-4D97-AF65-F5344CB8AC3E}">
        <p14:creationId xmlns:p14="http://schemas.microsoft.com/office/powerpoint/2010/main" val="3629387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6594" y="0"/>
            <a:ext cx="11395406" cy="6678751"/>
          </a:xfrm>
          <a:prstGeom prst="rect">
            <a:avLst/>
          </a:prstGeom>
          <a:noFill/>
        </p:spPr>
        <p:txBody>
          <a:bodyPr wrap="square" rtlCol="0">
            <a:spAutoFit/>
          </a:bodyPr>
          <a:lstStyle/>
          <a:p>
            <a:r>
              <a:rPr lang="en-US" sz="3600" b="1" dirty="0" smtClean="0">
                <a:solidFill>
                  <a:srgbClr val="FF0000"/>
                </a:solidFill>
              </a:rPr>
              <a:t>2 Tasks </a:t>
            </a:r>
            <a:r>
              <a:rPr lang="en-US" sz="3600" b="1" dirty="0" smtClean="0"/>
              <a:t>of Supervised learning- </a:t>
            </a:r>
            <a:r>
              <a:rPr lang="en-US" sz="3600" b="1" dirty="0" smtClean="0">
                <a:solidFill>
                  <a:srgbClr val="FF0000"/>
                </a:solidFill>
              </a:rPr>
              <a:t>Regression</a:t>
            </a:r>
            <a:r>
              <a:rPr lang="en-US" sz="3600" b="1" dirty="0" smtClean="0"/>
              <a:t> and </a:t>
            </a:r>
            <a:r>
              <a:rPr lang="en-US" sz="3600" b="1" dirty="0" smtClean="0">
                <a:solidFill>
                  <a:srgbClr val="FF0000"/>
                </a:solidFill>
              </a:rPr>
              <a:t>Classification</a:t>
            </a:r>
          </a:p>
          <a:p>
            <a:endParaRPr lang="en-US" sz="1600" b="1" dirty="0">
              <a:solidFill>
                <a:srgbClr val="FF0000"/>
              </a:solidFill>
            </a:endParaRPr>
          </a:p>
          <a:p>
            <a:pPr marL="742950" indent="-742950">
              <a:buAutoNum type="arabicPeriod"/>
            </a:pPr>
            <a:r>
              <a:rPr lang="en-US" sz="3600" b="1" u="sng" dirty="0" smtClean="0">
                <a:solidFill>
                  <a:srgbClr val="FF0000"/>
                </a:solidFill>
              </a:rPr>
              <a:t>Regression</a:t>
            </a:r>
            <a:r>
              <a:rPr lang="en-US" sz="3600" b="1" dirty="0" smtClean="0">
                <a:solidFill>
                  <a:srgbClr val="FF0000"/>
                </a:solidFill>
              </a:rPr>
              <a:t> : Predicts </a:t>
            </a:r>
            <a:r>
              <a:rPr lang="en-US" sz="3600" b="1" dirty="0" smtClean="0"/>
              <a:t>a continuous Target (Problem) Variable  (Y) based upon inputted independent Data variables X1, X2, X3, ---.</a:t>
            </a:r>
          </a:p>
          <a:p>
            <a:pPr marL="742950" indent="-742950">
              <a:buAutoNum type="arabicPeriod"/>
            </a:pPr>
            <a:endParaRPr lang="en-US" sz="800" b="1" dirty="0"/>
          </a:p>
          <a:p>
            <a:r>
              <a:rPr lang="en-US" sz="3600" b="1" dirty="0" smtClean="0"/>
              <a:t>	Y= constant + b</a:t>
            </a:r>
            <a:r>
              <a:rPr lang="en-US" sz="3600" b="1" baseline="-25000" dirty="0" smtClean="0"/>
              <a:t>1</a:t>
            </a:r>
            <a:r>
              <a:rPr lang="en-US" sz="3600" b="1" dirty="0" smtClean="0"/>
              <a:t>X</a:t>
            </a:r>
            <a:r>
              <a:rPr lang="en-US" sz="3600" b="1" baseline="-25000" dirty="0" smtClean="0"/>
              <a:t>1</a:t>
            </a:r>
            <a:r>
              <a:rPr lang="en-US" sz="3600" b="1" dirty="0" smtClean="0"/>
              <a:t> +b</a:t>
            </a:r>
            <a:r>
              <a:rPr lang="en-US" sz="3600" b="1" baseline="-25000" dirty="0" smtClean="0"/>
              <a:t>2</a:t>
            </a:r>
            <a:r>
              <a:rPr lang="en-US" sz="3600" b="1" dirty="0" smtClean="0"/>
              <a:t>X</a:t>
            </a:r>
            <a:r>
              <a:rPr lang="en-US" sz="3600" b="1" baseline="-25000" dirty="0" smtClean="0"/>
              <a:t>2 </a:t>
            </a:r>
            <a:r>
              <a:rPr lang="en-US" sz="3600" b="1" dirty="0" smtClean="0"/>
              <a:t>+ b</a:t>
            </a:r>
            <a:r>
              <a:rPr lang="en-US" sz="3600" b="1" baseline="-25000" dirty="0" smtClean="0"/>
              <a:t>3</a:t>
            </a:r>
            <a:r>
              <a:rPr lang="en-US" sz="3600" b="1" dirty="0" smtClean="0"/>
              <a:t>X</a:t>
            </a:r>
            <a:r>
              <a:rPr lang="en-US" sz="3600" b="1" baseline="-25000" dirty="0" smtClean="0"/>
              <a:t>3</a:t>
            </a:r>
            <a:r>
              <a:rPr lang="en-US" sz="3600" b="1" dirty="0" smtClean="0"/>
              <a:t>, ------+ Remainder.</a:t>
            </a:r>
          </a:p>
          <a:p>
            <a:endParaRPr lang="en-US" sz="800" b="1" dirty="0"/>
          </a:p>
          <a:p>
            <a:r>
              <a:rPr lang="en-US" sz="3600" b="1" dirty="0" smtClean="0">
                <a:solidFill>
                  <a:srgbClr val="FF0000"/>
                </a:solidFill>
              </a:rPr>
              <a:t>2. </a:t>
            </a:r>
            <a:r>
              <a:rPr lang="en-US" sz="3600" b="1" u="sng" dirty="0" smtClean="0">
                <a:solidFill>
                  <a:srgbClr val="FF0000"/>
                </a:solidFill>
              </a:rPr>
              <a:t>Classification</a:t>
            </a:r>
            <a:r>
              <a:rPr lang="en-US" sz="3600" b="1" dirty="0" smtClean="0">
                <a:solidFill>
                  <a:srgbClr val="FF0000"/>
                </a:solidFill>
              </a:rPr>
              <a:t>: Assign a Label </a:t>
            </a:r>
            <a:r>
              <a:rPr lang="en-US" sz="3600" b="1" dirty="0" smtClean="0"/>
              <a:t>(Dog) or (Rita) to an 	</a:t>
            </a:r>
            <a:r>
              <a:rPr lang="en-US" sz="3600" b="1" dirty="0" err="1" smtClean="0"/>
              <a:t>inputed</a:t>
            </a:r>
            <a:r>
              <a:rPr lang="en-US" sz="3600" b="1" dirty="0" smtClean="0"/>
              <a:t> image or person in a </a:t>
            </a:r>
            <a:r>
              <a:rPr lang="en-US" sz="3600" b="1" dirty="0"/>
              <a:t>G</a:t>
            </a:r>
            <a:r>
              <a:rPr lang="en-US" sz="3600" b="1" dirty="0" smtClean="0"/>
              <a:t>roup Picture, or a 	specific Location or Object.</a:t>
            </a:r>
          </a:p>
          <a:p>
            <a:r>
              <a:rPr lang="en-US" sz="3600" b="1" dirty="0" smtClean="0">
                <a:solidFill>
                  <a:srgbClr val="FF0000"/>
                </a:solidFill>
              </a:rPr>
              <a:t>3. </a:t>
            </a:r>
            <a:r>
              <a:rPr lang="en-US" sz="3600" b="1" u="sng" dirty="0" smtClean="0">
                <a:solidFill>
                  <a:srgbClr val="FF0000"/>
                </a:solidFill>
              </a:rPr>
              <a:t>Labeled Training</a:t>
            </a:r>
            <a:r>
              <a:rPr lang="en-US" sz="3600" b="1" dirty="0" smtClean="0">
                <a:solidFill>
                  <a:srgbClr val="FF0000"/>
                </a:solidFill>
              </a:rPr>
              <a:t> Sets </a:t>
            </a:r>
            <a:r>
              <a:rPr lang="en-US" sz="3600" b="1" dirty="0" smtClean="0"/>
              <a:t>used to Train and Correct  the 	Identification System.</a:t>
            </a:r>
            <a:endParaRPr lang="en-US" sz="3600" b="1" dirty="0"/>
          </a:p>
        </p:txBody>
      </p:sp>
    </p:spTree>
    <p:extLst>
      <p:ext uri="{BB962C8B-B14F-4D97-AF65-F5344CB8AC3E}">
        <p14:creationId xmlns:p14="http://schemas.microsoft.com/office/powerpoint/2010/main" val="21578357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9040" y="-42176"/>
            <a:ext cx="10239540" cy="6900176"/>
          </a:xfrm>
          <a:prstGeom prst="rect">
            <a:avLst/>
          </a:prstGeom>
        </p:spPr>
      </p:pic>
      <p:cxnSp>
        <p:nvCxnSpPr>
          <p:cNvPr id="4" name="Straight Connector 3"/>
          <p:cNvCxnSpPr/>
          <p:nvPr/>
        </p:nvCxnSpPr>
        <p:spPr>
          <a:xfrm flipV="1">
            <a:off x="3097335" y="6427142"/>
            <a:ext cx="2423160" cy="355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037080" y="4422468"/>
            <a:ext cx="37642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923174" y="2789478"/>
            <a:ext cx="37642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198227" y="3653704"/>
            <a:ext cx="883775" cy="11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8277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9523" y="244549"/>
            <a:ext cx="10591333" cy="6368901"/>
          </a:xfrm>
          <a:prstGeom prst="rect">
            <a:avLst/>
          </a:prstGeom>
        </p:spPr>
      </p:pic>
    </p:spTree>
    <p:extLst>
      <p:ext uri="{BB962C8B-B14F-4D97-AF65-F5344CB8AC3E}">
        <p14:creationId xmlns:p14="http://schemas.microsoft.com/office/powerpoint/2010/main" val="347739877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6588" y="397654"/>
            <a:ext cx="11384186" cy="5889972"/>
          </a:xfrm>
          <a:prstGeom prst="rect">
            <a:avLst/>
          </a:prstGeom>
          <a:solidFill>
            <a:schemeClr val="bg1"/>
          </a:solidFill>
        </p:spPr>
      </p:pic>
      <p:sp>
        <p:nvSpPr>
          <p:cNvPr id="3" name="TextBox 2"/>
          <p:cNvSpPr txBox="1"/>
          <p:nvPr/>
        </p:nvSpPr>
        <p:spPr>
          <a:xfrm>
            <a:off x="4455043" y="0"/>
            <a:ext cx="5986130" cy="523220"/>
          </a:xfrm>
          <a:prstGeom prst="rect">
            <a:avLst/>
          </a:prstGeom>
          <a:noFill/>
        </p:spPr>
        <p:txBody>
          <a:bodyPr wrap="square" rtlCol="0">
            <a:spAutoFit/>
          </a:bodyPr>
          <a:lstStyle/>
          <a:p>
            <a:r>
              <a:rPr lang="en-US" sz="2800" b="1" dirty="0" smtClean="0">
                <a:solidFill>
                  <a:srgbClr val="FF0000"/>
                </a:solidFill>
              </a:rPr>
              <a:t>Industries and Uses</a:t>
            </a:r>
            <a:endParaRPr lang="en-US" sz="2800" b="1" dirty="0">
              <a:solidFill>
                <a:srgbClr val="FF0000"/>
              </a:solidFill>
            </a:endParaRPr>
          </a:p>
        </p:txBody>
      </p:sp>
      <p:sp>
        <p:nvSpPr>
          <p:cNvPr id="4" name="TextBox 3"/>
          <p:cNvSpPr txBox="1"/>
          <p:nvPr/>
        </p:nvSpPr>
        <p:spPr>
          <a:xfrm>
            <a:off x="852692" y="2470881"/>
            <a:ext cx="5600585" cy="923330"/>
          </a:xfrm>
          <a:prstGeom prst="rect">
            <a:avLst/>
          </a:prstGeom>
          <a:noFill/>
        </p:spPr>
        <p:txBody>
          <a:bodyPr wrap="square" rtlCol="0">
            <a:spAutoFit/>
          </a:bodyPr>
          <a:lstStyle/>
          <a:p>
            <a:r>
              <a:rPr lang="en-US" b="1" dirty="0" smtClean="0"/>
              <a:t>Finance, Social Media, CRM, Insurance, detect insider trading, regulatory compliance, brand affinity, sentiment analysis and intent analysis.</a:t>
            </a:r>
            <a:endParaRPr lang="en-US" b="1" dirty="0"/>
          </a:p>
        </p:txBody>
      </p:sp>
      <p:sp>
        <p:nvSpPr>
          <p:cNvPr id="5" name="TextBox 4"/>
          <p:cNvSpPr txBox="1"/>
          <p:nvPr/>
        </p:nvSpPr>
        <p:spPr>
          <a:xfrm>
            <a:off x="2238153" y="2030819"/>
            <a:ext cx="2950535" cy="369332"/>
          </a:xfrm>
          <a:prstGeom prst="rect">
            <a:avLst/>
          </a:prstGeom>
          <a:noFill/>
        </p:spPr>
        <p:txBody>
          <a:bodyPr wrap="square" rtlCol="0">
            <a:spAutoFit/>
          </a:bodyPr>
          <a:lstStyle/>
          <a:p>
            <a:r>
              <a:rPr lang="en-US" smtClean="0"/>
              <a:t>Analyzing </a:t>
            </a:r>
            <a:r>
              <a:rPr lang="en-US" dirty="0" smtClean="0"/>
              <a:t>Blobs of Text</a:t>
            </a:r>
            <a:endParaRPr lang="en-US" dirty="0"/>
          </a:p>
        </p:txBody>
      </p:sp>
      <p:sp>
        <p:nvSpPr>
          <p:cNvPr id="6" name="TextBox 5"/>
          <p:cNvSpPr txBox="1"/>
          <p:nvPr/>
        </p:nvSpPr>
        <p:spPr>
          <a:xfrm>
            <a:off x="633909" y="5691969"/>
            <a:ext cx="4517210" cy="1477328"/>
          </a:xfrm>
          <a:prstGeom prst="rect">
            <a:avLst/>
          </a:prstGeom>
          <a:noFill/>
        </p:spPr>
        <p:txBody>
          <a:bodyPr wrap="square" rtlCol="0">
            <a:spAutoFit/>
          </a:bodyPr>
          <a:lstStyle/>
          <a:p>
            <a:r>
              <a:rPr lang="en-US" dirty="0" smtClean="0"/>
              <a:t>Data Center Log Analysis, risk fraud detection, Supply Chain resource planning, predict analysis with censored data. Social Media and e-commerce building </a:t>
            </a:r>
            <a:r>
              <a:rPr lang="en-US" dirty="0"/>
              <a:t>R</a:t>
            </a:r>
            <a:r>
              <a:rPr lang="en-US" dirty="0" smtClean="0"/>
              <a:t>ecommendation Engines</a:t>
            </a:r>
            <a:endParaRPr lang="en-US" dirty="0"/>
          </a:p>
        </p:txBody>
      </p:sp>
      <p:sp>
        <p:nvSpPr>
          <p:cNvPr id="7" name="TextBox 6"/>
          <p:cNvSpPr txBox="1"/>
          <p:nvPr/>
        </p:nvSpPr>
        <p:spPr>
          <a:xfrm>
            <a:off x="6827146" y="2419310"/>
            <a:ext cx="5202293" cy="923330"/>
          </a:xfrm>
          <a:prstGeom prst="rect">
            <a:avLst/>
          </a:prstGeom>
          <a:noFill/>
        </p:spPr>
        <p:txBody>
          <a:bodyPr wrap="square" rtlCol="0">
            <a:spAutoFit/>
          </a:bodyPr>
          <a:lstStyle/>
          <a:p>
            <a:r>
              <a:rPr lang="en-US" dirty="0" smtClean="0"/>
              <a:t>Security- Voice Recognition, voice analysis, CRM- sentiment analysis, Auto/Air- engine and instrument flaw detection. Credit card fraud detection</a:t>
            </a:r>
            <a:endParaRPr lang="en-US" dirty="0"/>
          </a:p>
        </p:txBody>
      </p:sp>
      <p:sp>
        <p:nvSpPr>
          <p:cNvPr id="8" name="TextBox 7"/>
          <p:cNvSpPr txBox="1"/>
          <p:nvPr/>
        </p:nvSpPr>
        <p:spPr>
          <a:xfrm>
            <a:off x="7396479" y="5563494"/>
            <a:ext cx="4632959" cy="646331"/>
          </a:xfrm>
          <a:prstGeom prst="rect">
            <a:avLst/>
          </a:prstGeom>
          <a:noFill/>
        </p:spPr>
        <p:txBody>
          <a:bodyPr wrap="square" rtlCol="0">
            <a:spAutoFit/>
          </a:bodyPr>
          <a:lstStyle/>
          <a:p>
            <a:r>
              <a:rPr lang="en-US" dirty="0" smtClean="0"/>
              <a:t>Security- facial recognition, social media tagging  and identifying people in pictures, </a:t>
            </a:r>
            <a:endParaRPr lang="en-US" dirty="0"/>
          </a:p>
        </p:txBody>
      </p:sp>
      <p:sp>
        <p:nvSpPr>
          <p:cNvPr id="9" name="Rectangle 8"/>
          <p:cNvSpPr/>
          <p:nvPr/>
        </p:nvSpPr>
        <p:spPr>
          <a:xfrm>
            <a:off x="4948518" y="5523860"/>
            <a:ext cx="2499590"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75656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3047" y="0"/>
            <a:ext cx="9385905" cy="6858000"/>
          </a:xfrm>
          <a:prstGeom prst="rect">
            <a:avLst/>
          </a:prstGeom>
        </p:spPr>
      </p:pic>
    </p:spTree>
    <p:extLst>
      <p:ext uri="{BB962C8B-B14F-4D97-AF65-F5344CB8AC3E}">
        <p14:creationId xmlns:p14="http://schemas.microsoft.com/office/powerpoint/2010/main" val="30303651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3175"/>
            <a:ext cx="10669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968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3175"/>
            <a:ext cx="949166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8034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747" y="2154147"/>
            <a:ext cx="8497888"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4651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4157" y="0"/>
            <a:ext cx="11187843" cy="6858000"/>
          </a:xfrm>
          <a:prstGeom prst="rect">
            <a:avLst/>
          </a:prstGeom>
        </p:spPr>
      </p:pic>
      <p:cxnSp>
        <p:nvCxnSpPr>
          <p:cNvPr id="4" name="Straight Connector 3"/>
          <p:cNvCxnSpPr/>
          <p:nvPr/>
        </p:nvCxnSpPr>
        <p:spPr>
          <a:xfrm>
            <a:off x="6673656" y="1999000"/>
            <a:ext cx="558800" cy="6248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986983" y="3267514"/>
            <a:ext cx="4028440" cy="461665"/>
          </a:xfrm>
          <a:prstGeom prst="rect">
            <a:avLst/>
          </a:prstGeom>
          <a:noFill/>
        </p:spPr>
        <p:txBody>
          <a:bodyPr wrap="square" rtlCol="0">
            <a:spAutoFit/>
          </a:bodyPr>
          <a:lstStyle/>
          <a:p>
            <a:r>
              <a:rPr lang="en-US" sz="2400" b="1" u="sng" dirty="0" smtClean="0">
                <a:solidFill>
                  <a:srgbClr val="FF0000"/>
                </a:solidFill>
              </a:rPr>
              <a:t>Into Similarity Groupings</a:t>
            </a:r>
            <a:endParaRPr lang="en-US" sz="2400" b="1" u="sng" dirty="0">
              <a:solidFill>
                <a:srgbClr val="FF0000"/>
              </a:solidFill>
            </a:endParaRPr>
          </a:p>
        </p:txBody>
      </p:sp>
      <p:sp>
        <p:nvSpPr>
          <p:cNvPr id="6" name="TextBox 5"/>
          <p:cNvSpPr txBox="1"/>
          <p:nvPr/>
        </p:nvSpPr>
        <p:spPr>
          <a:xfrm>
            <a:off x="4664980" y="3917781"/>
            <a:ext cx="5364480" cy="400110"/>
          </a:xfrm>
          <a:prstGeom prst="rect">
            <a:avLst/>
          </a:prstGeom>
          <a:noFill/>
        </p:spPr>
        <p:txBody>
          <a:bodyPr wrap="square" rtlCol="0">
            <a:spAutoFit/>
          </a:bodyPr>
          <a:lstStyle/>
          <a:p>
            <a:r>
              <a:rPr lang="en-US" sz="2000" b="1" dirty="0" smtClean="0">
                <a:solidFill>
                  <a:srgbClr val="FF0000"/>
                </a:solidFill>
              </a:rPr>
              <a:t>While keeping the </a:t>
            </a:r>
            <a:r>
              <a:rPr lang="en-US" sz="2000" b="1" u="sng" dirty="0" smtClean="0">
                <a:solidFill>
                  <a:srgbClr val="FF0000"/>
                </a:solidFill>
              </a:rPr>
              <a:t>Structure of the Data</a:t>
            </a:r>
            <a:endParaRPr lang="en-US" sz="2000" b="1" u="sng" dirty="0">
              <a:solidFill>
                <a:srgbClr val="FF0000"/>
              </a:solidFill>
            </a:endParaRPr>
          </a:p>
        </p:txBody>
      </p:sp>
      <p:sp>
        <p:nvSpPr>
          <p:cNvPr id="7" name="Rectangle 6"/>
          <p:cNvSpPr/>
          <p:nvPr/>
        </p:nvSpPr>
        <p:spPr>
          <a:xfrm>
            <a:off x="71120" y="5461000"/>
            <a:ext cx="11653520" cy="1061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8652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7812" y="0"/>
            <a:ext cx="11384187" cy="6650539"/>
          </a:xfrm>
          <a:prstGeom prst="rect">
            <a:avLst/>
          </a:prstGeom>
        </p:spPr>
        <p:txBody>
          <a:bodyPr wrap="square">
            <a:spAutoFit/>
          </a:bodyPr>
          <a:lstStyle/>
          <a:p>
            <a:pPr>
              <a:lnSpc>
                <a:spcPct val="115000"/>
              </a:lnSpc>
              <a:spcBef>
                <a:spcPts val="375"/>
              </a:spcBef>
              <a:spcAft>
                <a:spcPts val="1650"/>
              </a:spcAft>
            </a:pPr>
            <a:r>
              <a:rPr lang="en-US" sz="36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Problems </a:t>
            </a:r>
            <a:r>
              <a:rPr lang="en-US" sz="3600" b="1" u="sng" spc="-5"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Commonly </a:t>
            </a:r>
            <a:r>
              <a:rPr lang="en-US" sz="36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a:t>
            </a:r>
            <a:r>
              <a:rPr lang="en-US" sz="3600" b="1" u="sng" spc="-5"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ddressed </a:t>
            </a:r>
            <a:r>
              <a:rPr lang="en-US" sz="3600" b="1" spc="-5" dirty="0" smtClean="0">
                <a:latin typeface="Times New Roman" panose="02020603050405020304" pitchFamily="18" charset="0"/>
                <a:ea typeface="Times New Roman" panose="02020603050405020304" pitchFamily="18" charset="0"/>
                <a:cs typeface="Times New Roman" panose="02020603050405020304" pitchFamily="18" charset="0"/>
              </a:rPr>
              <a:t>in </a:t>
            </a:r>
            <a:r>
              <a:rPr lang="en-US" sz="3600" b="1" u="sng" spc="-5" dirty="0" smtClean="0">
                <a:latin typeface="Times New Roman" panose="02020603050405020304" pitchFamily="18" charset="0"/>
                <a:ea typeface="Times New Roman" panose="02020603050405020304" pitchFamily="18" charset="0"/>
                <a:cs typeface="Times New Roman" panose="02020603050405020304" pitchFamily="18" charset="0"/>
              </a:rPr>
              <a:t>Unsupervised</a:t>
            </a:r>
            <a:r>
              <a:rPr lang="en-US" sz="3600" b="1" spc="-5" dirty="0" smtClean="0">
                <a:latin typeface="Times New Roman" panose="02020603050405020304" pitchFamily="18" charset="0"/>
                <a:ea typeface="Times New Roman" panose="02020603050405020304" pitchFamily="18" charset="0"/>
                <a:cs typeface="Times New Roman" panose="02020603050405020304" pitchFamily="18" charset="0"/>
              </a:rPr>
              <a:t> Machine Learning are:</a:t>
            </a:r>
          </a:p>
          <a:p>
            <a:pPr>
              <a:lnSpc>
                <a:spcPct val="115000"/>
              </a:lnSpc>
              <a:spcBef>
                <a:spcPts val="375"/>
              </a:spcBef>
              <a:spcAft>
                <a:spcPts val="1650"/>
              </a:spcAft>
            </a:pPr>
            <a:r>
              <a:rPr lang="en-US" sz="3600" spc="-5" dirty="0" smtClean="0">
                <a:latin typeface="Times New Roman" panose="02020603050405020304" pitchFamily="18" charset="0"/>
                <a:ea typeface="Times New Roman" panose="02020603050405020304" pitchFamily="18" charset="0"/>
                <a:cs typeface="Times New Roman" panose="02020603050405020304" pitchFamily="18" charset="0"/>
              </a:rPr>
              <a:t>1. How </a:t>
            </a: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do you </a:t>
            </a:r>
            <a:r>
              <a:rPr lang="en-US" sz="36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find the underlying structure </a:t>
            </a:r>
            <a:r>
              <a:rPr lang="en-US" sz="3600"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of a </a:t>
            </a:r>
            <a:r>
              <a:rPr lang="en-US" sz="36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dataset</a:t>
            </a: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15000"/>
              </a:lnSpc>
              <a:spcBef>
                <a:spcPts val="2850"/>
              </a:spcBef>
            </a:pPr>
            <a:r>
              <a:rPr lang="en-US" sz="3600" spc="-5" dirty="0" smtClean="0">
                <a:latin typeface="Times New Roman" panose="02020603050405020304" pitchFamily="18" charset="0"/>
                <a:ea typeface="Times New Roman" panose="02020603050405020304" pitchFamily="18" charset="0"/>
                <a:cs typeface="Times New Roman" panose="02020603050405020304" pitchFamily="18" charset="0"/>
              </a:rPr>
              <a:t>2. How </a:t>
            </a: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do you </a:t>
            </a:r>
            <a:r>
              <a:rPr lang="en-US" sz="36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summarize it</a:t>
            </a: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 and </a:t>
            </a:r>
            <a:r>
              <a:rPr lang="en-US" sz="36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group it</a:t>
            </a: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 most usefully? </a:t>
            </a:r>
          </a:p>
          <a:p>
            <a:pPr>
              <a:lnSpc>
                <a:spcPct val="115000"/>
              </a:lnSpc>
              <a:spcBef>
                <a:spcPts val="2850"/>
              </a:spcBef>
            </a:pPr>
            <a:r>
              <a:rPr lang="en-US" sz="3600" spc="-5" dirty="0" smtClean="0">
                <a:latin typeface="Times New Roman" panose="02020603050405020304" pitchFamily="18" charset="0"/>
                <a:ea typeface="Times New Roman" panose="02020603050405020304" pitchFamily="18" charset="0"/>
                <a:cs typeface="Times New Roman" panose="02020603050405020304" pitchFamily="18" charset="0"/>
              </a:rPr>
              <a:t>3. How </a:t>
            </a: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do you effectively represent data in a </a:t>
            </a:r>
            <a:r>
              <a:rPr lang="en-US" sz="3600" b="1" u="sng" spc="-5"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compressed</a:t>
            </a:r>
            <a:r>
              <a:rPr lang="en-US" sz="3600" b="1" spc="-5"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format</a:t>
            </a:r>
            <a:r>
              <a:rPr lang="en-US" sz="3600" spc="-5"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3600" spc="-5" dirty="0" smtClean="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Bef>
                <a:spcPts val="2850"/>
              </a:spcBef>
            </a:pPr>
            <a:r>
              <a:rPr lang="en-US" sz="3200" spc="-5" dirty="0" smtClean="0">
                <a:latin typeface="Times New Roman" panose="02020603050405020304" pitchFamily="18" charset="0"/>
                <a:ea typeface="Times New Roman" panose="02020603050405020304" pitchFamily="18" charset="0"/>
                <a:cs typeface="Times New Roman" panose="02020603050405020304" pitchFamily="18" charset="0"/>
              </a:rPr>
              <a:t>This is called </a:t>
            </a:r>
            <a:r>
              <a:rPr lang="en-US" sz="3200" spc="-5" dirty="0">
                <a:latin typeface="Times New Roman" panose="02020603050405020304" pitchFamily="18" charset="0"/>
                <a:ea typeface="Times New Roman" panose="02020603050405020304" pitchFamily="18" charset="0"/>
                <a:cs typeface="Times New Roman" panose="02020603050405020304" pitchFamily="18" charset="0"/>
              </a:rPr>
              <a:t>“</a:t>
            </a:r>
            <a:r>
              <a:rPr lang="en-US" sz="32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unsupervised</a:t>
            </a:r>
            <a:r>
              <a:rPr lang="en-US" sz="3200" u="sng" spc="-5" dirty="0">
                <a:latin typeface="Times New Roman" panose="02020603050405020304" pitchFamily="18" charset="0"/>
                <a:ea typeface="Times New Roman" panose="02020603050405020304" pitchFamily="18" charset="0"/>
                <a:cs typeface="Times New Roman" panose="02020603050405020304" pitchFamily="18" charset="0"/>
              </a:rPr>
              <a:t>” because you </a:t>
            </a:r>
            <a:r>
              <a:rPr lang="en-US" sz="3200" b="1" u="sng"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start with unlabeled data</a:t>
            </a:r>
            <a:r>
              <a:rPr lang="en-US" sz="3200" spc="-5" dirty="0">
                <a:latin typeface="Times New Roman" panose="02020603050405020304" pitchFamily="18" charset="0"/>
                <a:ea typeface="Times New Roman" panose="02020603050405020304" pitchFamily="18" charset="0"/>
                <a:cs typeface="Times New Roman" panose="02020603050405020304" pitchFamily="18" charset="0"/>
              </a:rPr>
              <a:t>(there’s </a:t>
            </a:r>
            <a:r>
              <a:rPr lang="en-US" sz="3200" b="1" spc="-5"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no Y</a:t>
            </a:r>
            <a:r>
              <a:rPr lang="en-US" sz="3200" spc="-5" dirty="0" smtClean="0">
                <a:latin typeface="Times New Roman" panose="02020603050405020304" pitchFamily="18" charset="0"/>
                <a:ea typeface="Times New Roman" panose="02020603050405020304" pitchFamily="18" charset="0"/>
                <a:cs typeface="Times New Roman" panose="02020603050405020304" pitchFamily="18" charset="0"/>
              </a:rPr>
              <a:t>). Only  </a:t>
            </a:r>
            <a:r>
              <a:rPr lang="en-US" sz="3200" b="1" spc="-5"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X</a:t>
            </a:r>
            <a:r>
              <a:rPr lang="en-US" sz="3200" b="1" spc="-5" baseline="-250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a:t>
            </a:r>
            <a:r>
              <a:rPr lang="en-US" sz="3200" b="1" spc="-5"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X</a:t>
            </a:r>
            <a:r>
              <a:rPr lang="en-US" sz="3200" b="1" spc="-5" baseline="-250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2</a:t>
            </a:r>
            <a:r>
              <a:rPr lang="en-US" sz="3200" b="1" spc="-5"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X</a:t>
            </a:r>
            <a:r>
              <a:rPr lang="en-US" sz="3200" b="1" spc="-5" baseline="-25000"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3</a:t>
            </a:r>
            <a:r>
              <a:rPr lang="en-US" sz="3200" spc="-5"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64949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76" y="2422525"/>
            <a:ext cx="11455400"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227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668" y="233363"/>
            <a:ext cx="11016081" cy="639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12" y="4763"/>
            <a:ext cx="5688406"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712" y="5016500"/>
            <a:ext cx="1104017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69280" y="693738"/>
            <a:ext cx="3124200" cy="605758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891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3051501" y="161683"/>
            <a:ext cx="8229600" cy="6339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The Human Neuron Model</a:t>
            </a:r>
            <a:endParaRPr lang="en-US" dirty="0"/>
          </a:p>
        </p:txBody>
      </p:sp>
      <p:pic>
        <p:nvPicPr>
          <p:cNvPr id="3" name="Picture 5" descr="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15845" y="1740946"/>
            <a:ext cx="3947673" cy="212122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4" name="Picture 8" descr="re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92010" y="1725071"/>
            <a:ext cx="4161672" cy="21494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 name="Picture 11" descr="repo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29261" y="4484146"/>
            <a:ext cx="5583219" cy="1809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6" name="Line 13"/>
          <p:cNvSpPr>
            <a:spLocks noChangeShapeType="1"/>
          </p:cNvSpPr>
          <p:nvPr/>
        </p:nvSpPr>
        <p:spPr bwMode="auto">
          <a:xfrm>
            <a:off x="4010809" y="3874546"/>
            <a:ext cx="874324" cy="60960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 name="Line 14"/>
          <p:cNvSpPr>
            <a:spLocks noChangeShapeType="1"/>
          </p:cNvSpPr>
          <p:nvPr/>
        </p:nvSpPr>
        <p:spPr bwMode="auto">
          <a:xfrm flipH="1">
            <a:off x="6373009" y="3874546"/>
            <a:ext cx="874324" cy="609600"/>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340824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6109" y="237467"/>
            <a:ext cx="10760847" cy="6383065"/>
          </a:xfrm>
          <a:prstGeom prst="rect">
            <a:avLst/>
          </a:prstGeom>
        </p:spPr>
      </p:pic>
      <p:cxnSp>
        <p:nvCxnSpPr>
          <p:cNvPr id="3" name="Straight Connector 2"/>
          <p:cNvCxnSpPr/>
          <p:nvPr/>
        </p:nvCxnSpPr>
        <p:spPr>
          <a:xfrm flipH="1">
            <a:off x="919716" y="3657600"/>
            <a:ext cx="2652824" cy="307280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170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763" y="-28575"/>
            <a:ext cx="11410649"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4450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29183"/>
            <a:ext cx="12192000" cy="5399633"/>
          </a:xfrm>
          <a:prstGeom prst="rect">
            <a:avLst/>
          </a:prstGeom>
        </p:spPr>
      </p:pic>
      <p:sp>
        <p:nvSpPr>
          <p:cNvPr id="3" name="TextBox 2"/>
          <p:cNvSpPr txBox="1"/>
          <p:nvPr/>
        </p:nvSpPr>
        <p:spPr>
          <a:xfrm>
            <a:off x="1105786" y="37214"/>
            <a:ext cx="3343940" cy="523220"/>
          </a:xfrm>
          <a:prstGeom prst="rect">
            <a:avLst/>
          </a:prstGeom>
          <a:noFill/>
        </p:spPr>
        <p:txBody>
          <a:bodyPr wrap="square" rtlCol="0">
            <a:spAutoFit/>
          </a:bodyPr>
          <a:lstStyle/>
          <a:p>
            <a:r>
              <a:rPr lang="en-US" sz="2800" b="1" dirty="0" smtClean="0"/>
              <a:t>Neural Networks</a:t>
            </a:r>
            <a:endParaRPr lang="en-US" sz="2800" b="1" dirty="0"/>
          </a:p>
        </p:txBody>
      </p:sp>
      <p:sp>
        <p:nvSpPr>
          <p:cNvPr id="4" name="Oval 3"/>
          <p:cNvSpPr/>
          <p:nvPr/>
        </p:nvSpPr>
        <p:spPr>
          <a:xfrm>
            <a:off x="1417320" y="1767840"/>
            <a:ext cx="889000" cy="8599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799080" y="1747520"/>
            <a:ext cx="92964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402080" y="3164840"/>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402080" y="4520347"/>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88920" y="3169920"/>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191000" y="2445255"/>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794000" y="4537539"/>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184575" y="3835400"/>
            <a:ext cx="889000" cy="9365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539590" y="3153581"/>
            <a:ext cx="889000" cy="9365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7153835" y="1963271"/>
            <a:ext cx="2156909" cy="53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263204" y="2877671"/>
            <a:ext cx="4774603" cy="7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153835" y="4245685"/>
            <a:ext cx="978946" cy="35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483326" y="4263616"/>
            <a:ext cx="978946" cy="35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93279" y="4677783"/>
            <a:ext cx="978946" cy="35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6177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149" y="96315"/>
            <a:ext cx="11718851" cy="6309420"/>
          </a:xfrm>
          <a:prstGeom prst="rect">
            <a:avLst/>
          </a:prstGeom>
          <a:noFill/>
        </p:spPr>
        <p:txBody>
          <a:bodyPr wrap="square" rtlCol="0">
            <a:spAutoFit/>
          </a:bodyPr>
          <a:lstStyle/>
          <a:p>
            <a:r>
              <a:rPr lang="en-US" sz="5400" b="1" dirty="0" smtClean="0"/>
              <a:t>1. The </a:t>
            </a:r>
            <a:r>
              <a:rPr lang="en-US" sz="5400" b="1" u="sng" dirty="0" smtClean="0">
                <a:solidFill>
                  <a:srgbClr val="FF0000"/>
                </a:solidFill>
              </a:rPr>
              <a:t>Number of Layers </a:t>
            </a:r>
            <a:r>
              <a:rPr lang="en-US" sz="5400" b="1" dirty="0" smtClean="0"/>
              <a:t>can be </a:t>
            </a:r>
            <a:r>
              <a:rPr lang="en-US" sz="5400" b="1" u="sng" dirty="0" smtClean="0">
                <a:solidFill>
                  <a:srgbClr val="FF0000"/>
                </a:solidFill>
              </a:rPr>
              <a:t>Large</a:t>
            </a:r>
            <a:r>
              <a:rPr lang="en-US" sz="5400" b="1" dirty="0" smtClean="0"/>
              <a:t> </a:t>
            </a:r>
          </a:p>
          <a:p>
            <a:endParaRPr lang="en-US" sz="2800" b="1" dirty="0" smtClean="0"/>
          </a:p>
          <a:p>
            <a:r>
              <a:rPr lang="en-US" sz="5400" b="1" dirty="0" smtClean="0"/>
              <a:t>2. The </a:t>
            </a:r>
            <a:r>
              <a:rPr lang="en-US" sz="5400" b="1" u="sng" dirty="0">
                <a:solidFill>
                  <a:srgbClr val="FF0000"/>
                </a:solidFill>
              </a:rPr>
              <a:t>N</a:t>
            </a:r>
            <a:r>
              <a:rPr lang="en-US" sz="5400" b="1" u="sng" dirty="0" smtClean="0">
                <a:solidFill>
                  <a:srgbClr val="FF0000"/>
                </a:solidFill>
              </a:rPr>
              <a:t>umber of Nodes in each Layer </a:t>
            </a:r>
            <a:r>
              <a:rPr lang="en-US" sz="5400" b="1" dirty="0" smtClean="0">
                <a:solidFill>
                  <a:srgbClr val="FF0000"/>
                </a:solidFill>
              </a:rPr>
              <a:t>	</a:t>
            </a:r>
            <a:r>
              <a:rPr lang="en-US" sz="5400" b="1" dirty="0" smtClean="0"/>
              <a:t>can be </a:t>
            </a:r>
            <a:r>
              <a:rPr lang="en-US" sz="5400" b="1" dirty="0" smtClean="0">
                <a:solidFill>
                  <a:srgbClr val="FF0000"/>
                </a:solidFill>
              </a:rPr>
              <a:t>Large</a:t>
            </a:r>
            <a:endParaRPr lang="en-US" sz="5400" b="1" dirty="0" smtClean="0"/>
          </a:p>
          <a:p>
            <a:endParaRPr lang="en-US" sz="2400" b="1" u="sng" dirty="0" smtClean="0">
              <a:solidFill>
                <a:srgbClr val="FF0000"/>
              </a:solidFill>
            </a:endParaRPr>
          </a:p>
          <a:p>
            <a:r>
              <a:rPr lang="en-US" sz="5400" b="1" dirty="0" smtClean="0"/>
              <a:t>3. </a:t>
            </a:r>
            <a:r>
              <a:rPr lang="en-US" sz="5400" b="1" u="sng" dirty="0" smtClean="0">
                <a:solidFill>
                  <a:srgbClr val="FF0000"/>
                </a:solidFill>
              </a:rPr>
              <a:t>Number of Inputs </a:t>
            </a:r>
            <a:r>
              <a:rPr lang="en-US" sz="5400" b="1" dirty="0" smtClean="0"/>
              <a:t>can be </a:t>
            </a:r>
            <a:r>
              <a:rPr lang="en-US" sz="5400" b="1" u="sng" dirty="0">
                <a:solidFill>
                  <a:srgbClr val="FF0000"/>
                </a:solidFill>
              </a:rPr>
              <a:t>M</a:t>
            </a:r>
            <a:r>
              <a:rPr lang="en-US" sz="5400" b="1" u="sng" dirty="0" smtClean="0">
                <a:solidFill>
                  <a:srgbClr val="FF0000"/>
                </a:solidFill>
              </a:rPr>
              <a:t>uch Larger</a:t>
            </a:r>
            <a:r>
              <a:rPr lang="en-US" sz="5400" b="1" dirty="0" smtClean="0"/>
              <a:t> </a:t>
            </a:r>
          </a:p>
          <a:p>
            <a:endParaRPr lang="en-US" sz="2800" b="1" dirty="0"/>
          </a:p>
          <a:p>
            <a:r>
              <a:rPr lang="en-US" sz="5400" dirty="0" smtClean="0"/>
              <a:t>4. </a:t>
            </a:r>
            <a:r>
              <a:rPr lang="en-US" sz="5400" b="1" u="sng" dirty="0" smtClean="0">
                <a:solidFill>
                  <a:srgbClr val="FF0000"/>
                </a:solidFill>
              </a:rPr>
              <a:t>Training Data </a:t>
            </a:r>
            <a:r>
              <a:rPr lang="en-US" sz="5400" b="1" dirty="0" smtClean="0"/>
              <a:t>can be </a:t>
            </a:r>
            <a:r>
              <a:rPr lang="en-US" sz="5400" b="1" dirty="0" smtClean="0">
                <a:solidFill>
                  <a:srgbClr val="FF0000"/>
                </a:solidFill>
              </a:rPr>
              <a:t>Large</a:t>
            </a:r>
            <a:r>
              <a:rPr lang="en-US" sz="5400" b="1" dirty="0" smtClean="0"/>
              <a:t> and of 	</a:t>
            </a:r>
            <a:r>
              <a:rPr lang="en-US" sz="5400" b="1" dirty="0" smtClean="0">
                <a:solidFill>
                  <a:srgbClr val="FF0000"/>
                </a:solidFill>
              </a:rPr>
              <a:t>High Quality</a:t>
            </a:r>
            <a:r>
              <a:rPr lang="en-US" sz="5400" b="1" dirty="0" smtClean="0"/>
              <a:t>.</a:t>
            </a:r>
            <a:endParaRPr lang="en-US" sz="5400" b="1" dirty="0"/>
          </a:p>
        </p:txBody>
      </p:sp>
    </p:spTree>
    <p:extLst>
      <p:ext uri="{BB962C8B-B14F-4D97-AF65-F5344CB8AC3E}">
        <p14:creationId xmlns:p14="http://schemas.microsoft.com/office/powerpoint/2010/main" val="2001200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63912" y="16572"/>
            <a:ext cx="11328088" cy="6637080"/>
            <a:chOff x="410094" y="16572"/>
            <a:chExt cx="11781906" cy="6637080"/>
          </a:xfrm>
        </p:grpSpPr>
        <p:pic>
          <p:nvPicPr>
            <p:cNvPr id="3" name="Picture 2"/>
            <p:cNvPicPr>
              <a:picLocks noChangeAspect="1"/>
            </p:cNvPicPr>
            <p:nvPr/>
          </p:nvPicPr>
          <p:blipFill>
            <a:blip r:embed="rId2"/>
            <a:stretch>
              <a:fillRect/>
            </a:stretch>
          </p:blipFill>
          <p:spPr>
            <a:xfrm>
              <a:off x="410094" y="921185"/>
              <a:ext cx="11781906" cy="5015630"/>
            </a:xfrm>
            <a:prstGeom prst="rect">
              <a:avLst/>
            </a:prstGeom>
            <a:solidFill>
              <a:schemeClr val="bg1"/>
            </a:solidFill>
            <a:ln w="38100">
              <a:solidFill>
                <a:schemeClr val="tx1"/>
              </a:solidFill>
            </a:ln>
          </p:spPr>
        </p:pic>
        <p:sp>
          <p:nvSpPr>
            <p:cNvPr id="4" name="TextBox 3"/>
            <p:cNvSpPr txBox="1"/>
            <p:nvPr/>
          </p:nvSpPr>
          <p:spPr>
            <a:xfrm>
              <a:off x="8495809" y="2174359"/>
              <a:ext cx="3647569" cy="707886"/>
            </a:xfrm>
            <a:prstGeom prst="rect">
              <a:avLst/>
            </a:prstGeom>
            <a:noFill/>
          </p:spPr>
          <p:txBody>
            <a:bodyPr wrap="square" rtlCol="0">
              <a:spAutoFit/>
            </a:bodyPr>
            <a:lstStyle/>
            <a:p>
              <a:r>
                <a:rPr lang="en-US" sz="2000" b="1" dirty="0" smtClean="0">
                  <a:solidFill>
                    <a:srgbClr val="FF0000"/>
                  </a:solidFill>
                </a:rPr>
                <a:t>Has number of NN Frameworks to use to Learn with</a:t>
              </a:r>
              <a:endParaRPr lang="en-US" sz="2000" b="1" dirty="0">
                <a:solidFill>
                  <a:srgbClr val="FF0000"/>
                </a:solidFill>
              </a:endParaRPr>
            </a:p>
          </p:txBody>
        </p:sp>
        <p:sp>
          <p:nvSpPr>
            <p:cNvPr id="5" name="TextBox 4"/>
            <p:cNvSpPr txBox="1"/>
            <p:nvPr/>
          </p:nvSpPr>
          <p:spPr>
            <a:xfrm>
              <a:off x="5073575" y="5576434"/>
              <a:ext cx="6967799" cy="1077218"/>
            </a:xfrm>
            <a:prstGeom prst="rect">
              <a:avLst/>
            </a:prstGeom>
            <a:noFill/>
          </p:spPr>
          <p:txBody>
            <a:bodyPr wrap="square" rtlCol="0">
              <a:spAutoFit/>
            </a:bodyPr>
            <a:lstStyle/>
            <a:p>
              <a:r>
                <a:rPr lang="en-US" sz="3200" b="1" dirty="0" smtClean="0">
                  <a:solidFill>
                    <a:srgbClr val="FF0000"/>
                  </a:solidFill>
                </a:rPr>
                <a:t>Developed from Different Sources, but all can be accessed from Python</a:t>
              </a:r>
              <a:endParaRPr lang="en-US" sz="3200" b="1" dirty="0">
                <a:solidFill>
                  <a:srgbClr val="FF0000"/>
                </a:solidFill>
              </a:endParaRPr>
            </a:p>
          </p:txBody>
        </p:sp>
        <p:sp>
          <p:nvSpPr>
            <p:cNvPr id="6" name="TextBox 5"/>
            <p:cNvSpPr txBox="1"/>
            <p:nvPr/>
          </p:nvSpPr>
          <p:spPr>
            <a:xfrm>
              <a:off x="10721048" y="3317363"/>
              <a:ext cx="1320326" cy="461665"/>
            </a:xfrm>
            <a:prstGeom prst="rect">
              <a:avLst/>
            </a:prstGeom>
            <a:noFill/>
          </p:spPr>
          <p:txBody>
            <a:bodyPr wrap="square" rtlCol="0">
              <a:spAutoFit/>
            </a:bodyPr>
            <a:lstStyle/>
            <a:p>
              <a:r>
                <a:rPr lang="en-US" sz="2400" b="1" dirty="0" smtClean="0"/>
                <a:t>Popular</a:t>
              </a:r>
              <a:endParaRPr lang="en-US" sz="2400" b="1" dirty="0"/>
            </a:p>
          </p:txBody>
        </p:sp>
        <p:sp>
          <p:nvSpPr>
            <p:cNvPr id="7" name="Rectangle 6"/>
            <p:cNvSpPr/>
            <p:nvPr/>
          </p:nvSpPr>
          <p:spPr>
            <a:xfrm>
              <a:off x="6901031" y="3813586"/>
              <a:ext cx="2205317" cy="1893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468120" y="1833880"/>
              <a:ext cx="889000" cy="8599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29560" y="1813560"/>
              <a:ext cx="92964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468120" y="3235960"/>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468120" y="4586387"/>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829560" y="3235960"/>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91000" y="2511295"/>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19400" y="4608659"/>
              <a:ext cx="889000" cy="8853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84575" y="3901440"/>
              <a:ext cx="889000" cy="9365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539590" y="3219621"/>
              <a:ext cx="889000" cy="9365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89030" y="16572"/>
              <a:ext cx="11602969" cy="1200329"/>
            </a:xfrm>
            <a:prstGeom prst="rect">
              <a:avLst/>
            </a:prstGeom>
            <a:noFill/>
          </p:spPr>
          <p:txBody>
            <a:bodyPr wrap="square" rtlCol="0">
              <a:spAutoFit/>
            </a:bodyPr>
            <a:lstStyle/>
            <a:p>
              <a:r>
                <a:rPr lang="en-US" sz="2400" b="1" dirty="0" smtClean="0"/>
                <a:t>Because the </a:t>
              </a:r>
              <a:r>
                <a:rPr lang="en-US" sz="2400" b="1" u="sng" dirty="0" smtClean="0">
                  <a:solidFill>
                    <a:srgbClr val="FF0000"/>
                  </a:solidFill>
                </a:rPr>
                <a:t>Number of Layers </a:t>
              </a:r>
              <a:r>
                <a:rPr lang="en-US" sz="2400" b="1" dirty="0" smtClean="0"/>
                <a:t>can be </a:t>
              </a:r>
              <a:r>
                <a:rPr lang="en-US" sz="2400" b="1" u="sng" dirty="0" smtClean="0">
                  <a:solidFill>
                    <a:srgbClr val="FF0000"/>
                  </a:solidFill>
                </a:rPr>
                <a:t>Large</a:t>
              </a:r>
              <a:r>
                <a:rPr lang="en-US" sz="2400" b="1" dirty="0" smtClean="0"/>
                <a:t> &amp; the </a:t>
              </a:r>
              <a:r>
                <a:rPr lang="en-US" sz="2400" b="1" u="sng" dirty="0">
                  <a:solidFill>
                    <a:srgbClr val="FF0000"/>
                  </a:solidFill>
                </a:rPr>
                <a:t>N</a:t>
              </a:r>
              <a:r>
                <a:rPr lang="en-US" sz="2400" b="1" u="sng" dirty="0" smtClean="0">
                  <a:solidFill>
                    <a:srgbClr val="FF0000"/>
                  </a:solidFill>
                </a:rPr>
                <a:t>umber of Nodes in each Layer </a:t>
              </a:r>
              <a:r>
                <a:rPr lang="en-US" sz="2400" b="1" dirty="0" smtClean="0"/>
                <a:t>can be </a:t>
              </a:r>
              <a:r>
                <a:rPr lang="en-US" sz="2400" b="1" dirty="0" smtClean="0">
                  <a:solidFill>
                    <a:srgbClr val="FF0000"/>
                  </a:solidFill>
                </a:rPr>
                <a:t>Large</a:t>
              </a:r>
              <a:r>
                <a:rPr lang="en-US" sz="2400" b="1" dirty="0" smtClean="0"/>
                <a:t>, </a:t>
              </a:r>
              <a:r>
                <a:rPr lang="en-US" sz="2400" b="1" u="sng" dirty="0" smtClean="0">
                  <a:solidFill>
                    <a:srgbClr val="FF0000"/>
                  </a:solidFill>
                </a:rPr>
                <a:t>Number of Inputs </a:t>
              </a:r>
              <a:r>
                <a:rPr lang="en-US" sz="2400" b="1" dirty="0" smtClean="0"/>
                <a:t>can be </a:t>
              </a:r>
              <a:r>
                <a:rPr lang="en-US" sz="2400" b="1" u="sng" dirty="0">
                  <a:solidFill>
                    <a:srgbClr val="FF0000"/>
                  </a:solidFill>
                </a:rPr>
                <a:t>M</a:t>
              </a:r>
              <a:r>
                <a:rPr lang="en-US" sz="2400" b="1" u="sng" dirty="0" smtClean="0">
                  <a:solidFill>
                    <a:srgbClr val="FF0000"/>
                  </a:solidFill>
                </a:rPr>
                <a:t>uch Larger</a:t>
              </a:r>
              <a:r>
                <a:rPr lang="en-US" sz="2400" b="1" dirty="0" smtClean="0"/>
                <a:t> </a:t>
              </a:r>
              <a:r>
                <a:rPr lang="en-US" sz="2400" dirty="0" smtClean="0"/>
                <a:t>and</a:t>
              </a:r>
              <a:r>
                <a:rPr lang="en-US" sz="2400" b="1" dirty="0" smtClean="0"/>
                <a:t> </a:t>
              </a:r>
              <a:r>
                <a:rPr lang="en-US" sz="2400" b="1" u="sng" dirty="0" smtClean="0">
                  <a:solidFill>
                    <a:srgbClr val="FF0000"/>
                  </a:solidFill>
                </a:rPr>
                <a:t>Training Data </a:t>
              </a:r>
              <a:r>
                <a:rPr lang="en-US" sz="2400" b="1" dirty="0" smtClean="0"/>
                <a:t>can be </a:t>
              </a:r>
              <a:r>
                <a:rPr lang="en-US" sz="2400" b="1" dirty="0">
                  <a:solidFill>
                    <a:srgbClr val="FF0000"/>
                  </a:solidFill>
                </a:rPr>
                <a:t>L</a:t>
              </a:r>
              <a:r>
                <a:rPr lang="en-US" sz="2400" b="1" dirty="0" smtClean="0">
                  <a:solidFill>
                    <a:srgbClr val="FF0000"/>
                  </a:solidFill>
                </a:rPr>
                <a:t>arge</a:t>
              </a:r>
              <a:r>
                <a:rPr lang="en-US" sz="2400" b="1" dirty="0" smtClean="0"/>
                <a:t> and </a:t>
              </a:r>
              <a:r>
                <a:rPr lang="en-US" sz="2400" b="1" dirty="0">
                  <a:solidFill>
                    <a:srgbClr val="FF0000"/>
                  </a:solidFill>
                </a:rPr>
                <a:t>H</a:t>
              </a:r>
              <a:r>
                <a:rPr lang="en-US" sz="2400" b="1" dirty="0" smtClean="0">
                  <a:solidFill>
                    <a:srgbClr val="FF0000"/>
                  </a:solidFill>
                </a:rPr>
                <a:t>igh Quality</a:t>
              </a:r>
              <a:r>
                <a:rPr lang="en-US" sz="2400" b="1" dirty="0" smtClean="0"/>
                <a:t>.</a:t>
              </a:r>
              <a:endParaRPr lang="en-US" sz="2400" b="1" dirty="0"/>
            </a:p>
          </p:txBody>
        </p:sp>
      </p:grpSp>
    </p:spTree>
    <p:extLst>
      <p:ext uri="{BB962C8B-B14F-4D97-AF65-F5344CB8AC3E}">
        <p14:creationId xmlns:p14="http://schemas.microsoft.com/office/powerpoint/2010/main" val="2224873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146" y="1052549"/>
            <a:ext cx="11620375" cy="4980847"/>
          </a:xfrm>
          <a:prstGeom prst="rect">
            <a:avLst/>
          </a:prstGeom>
        </p:spPr>
      </p:pic>
      <p:sp>
        <p:nvSpPr>
          <p:cNvPr id="3" name="TextBox 2"/>
          <p:cNvSpPr txBox="1"/>
          <p:nvPr/>
        </p:nvSpPr>
        <p:spPr>
          <a:xfrm>
            <a:off x="2423160" y="203200"/>
            <a:ext cx="7162800" cy="584775"/>
          </a:xfrm>
          <a:prstGeom prst="rect">
            <a:avLst/>
          </a:prstGeom>
          <a:noFill/>
        </p:spPr>
        <p:txBody>
          <a:bodyPr wrap="square" rtlCol="0">
            <a:spAutoFit/>
          </a:bodyPr>
          <a:lstStyle/>
          <a:p>
            <a:r>
              <a:rPr lang="en-US" sz="3200" dirty="0" smtClean="0"/>
              <a:t>Components of a Neural </a:t>
            </a:r>
            <a:r>
              <a:rPr lang="en-US" sz="3200" dirty="0"/>
              <a:t>N</a:t>
            </a:r>
            <a:r>
              <a:rPr lang="en-US" sz="3200" dirty="0" smtClean="0"/>
              <a:t>etwork System</a:t>
            </a:r>
            <a:endParaRPr lang="en-US" sz="3200" dirty="0"/>
          </a:p>
        </p:txBody>
      </p:sp>
      <p:sp>
        <p:nvSpPr>
          <p:cNvPr id="4" name="TextBox 3"/>
          <p:cNvSpPr txBox="1"/>
          <p:nvPr/>
        </p:nvSpPr>
        <p:spPr>
          <a:xfrm>
            <a:off x="868680" y="1268691"/>
            <a:ext cx="944880" cy="400110"/>
          </a:xfrm>
          <a:prstGeom prst="rect">
            <a:avLst/>
          </a:prstGeom>
          <a:noFill/>
        </p:spPr>
        <p:txBody>
          <a:bodyPr wrap="square" rtlCol="0">
            <a:spAutoFit/>
          </a:bodyPr>
          <a:lstStyle/>
          <a:p>
            <a:r>
              <a:rPr lang="en-US" sz="2000" b="1" dirty="0" smtClean="0">
                <a:solidFill>
                  <a:srgbClr val="FF0000"/>
                </a:solidFill>
              </a:rPr>
              <a:t>Inputs</a:t>
            </a:r>
            <a:endParaRPr lang="en-US" sz="2000" b="1" dirty="0">
              <a:solidFill>
                <a:srgbClr val="FF0000"/>
              </a:solidFill>
            </a:endParaRPr>
          </a:p>
        </p:txBody>
      </p:sp>
      <p:sp>
        <p:nvSpPr>
          <p:cNvPr id="5" name="TextBox 4"/>
          <p:cNvSpPr txBox="1"/>
          <p:nvPr/>
        </p:nvSpPr>
        <p:spPr>
          <a:xfrm>
            <a:off x="1635760" y="1268691"/>
            <a:ext cx="944880" cy="400110"/>
          </a:xfrm>
          <a:prstGeom prst="rect">
            <a:avLst/>
          </a:prstGeom>
          <a:noFill/>
        </p:spPr>
        <p:txBody>
          <a:bodyPr wrap="square" rtlCol="0">
            <a:spAutoFit/>
          </a:bodyPr>
          <a:lstStyle/>
          <a:p>
            <a:r>
              <a:rPr lang="en-US" sz="2000" b="1" dirty="0" smtClean="0">
                <a:solidFill>
                  <a:srgbClr val="FF0000"/>
                </a:solidFill>
              </a:rPr>
              <a:t>Affects</a:t>
            </a:r>
            <a:endParaRPr lang="en-US" sz="2000" b="1" dirty="0">
              <a:solidFill>
                <a:srgbClr val="FF0000"/>
              </a:solidFill>
            </a:endParaRPr>
          </a:p>
        </p:txBody>
      </p:sp>
      <p:sp>
        <p:nvSpPr>
          <p:cNvPr id="6" name="TextBox 5"/>
          <p:cNvSpPr txBox="1"/>
          <p:nvPr/>
        </p:nvSpPr>
        <p:spPr>
          <a:xfrm>
            <a:off x="3258820" y="1468746"/>
            <a:ext cx="1295400" cy="400110"/>
          </a:xfrm>
          <a:prstGeom prst="rect">
            <a:avLst/>
          </a:prstGeom>
          <a:noFill/>
        </p:spPr>
        <p:txBody>
          <a:bodyPr wrap="square" rtlCol="0">
            <a:spAutoFit/>
          </a:bodyPr>
          <a:lstStyle/>
          <a:p>
            <a:r>
              <a:rPr lang="en-US" sz="2000" b="1" dirty="0" smtClean="0">
                <a:solidFill>
                  <a:srgbClr val="FF0000"/>
                </a:solidFill>
              </a:rPr>
              <a:t>Weights</a:t>
            </a:r>
            <a:endParaRPr lang="en-US" sz="2000" b="1" dirty="0">
              <a:solidFill>
                <a:srgbClr val="FF0000"/>
              </a:solidFill>
            </a:endParaRPr>
          </a:p>
        </p:txBody>
      </p:sp>
      <p:sp>
        <p:nvSpPr>
          <p:cNvPr id="7" name="TextBox 6"/>
          <p:cNvSpPr txBox="1"/>
          <p:nvPr/>
        </p:nvSpPr>
        <p:spPr>
          <a:xfrm>
            <a:off x="5232400" y="1781553"/>
            <a:ext cx="1590040" cy="400110"/>
          </a:xfrm>
          <a:prstGeom prst="rect">
            <a:avLst/>
          </a:prstGeom>
          <a:noFill/>
        </p:spPr>
        <p:txBody>
          <a:bodyPr wrap="square" rtlCol="0">
            <a:spAutoFit/>
          </a:bodyPr>
          <a:lstStyle/>
          <a:p>
            <a:r>
              <a:rPr lang="en-US" sz="2000" b="1" dirty="0" smtClean="0">
                <a:solidFill>
                  <a:srgbClr val="FF0000"/>
                </a:solidFill>
              </a:rPr>
              <a:t>Calculations</a:t>
            </a:r>
            <a:endParaRPr lang="en-US" sz="2000" b="1" dirty="0">
              <a:solidFill>
                <a:srgbClr val="FF0000"/>
              </a:solidFill>
            </a:endParaRPr>
          </a:p>
        </p:txBody>
      </p:sp>
      <p:sp>
        <p:nvSpPr>
          <p:cNvPr id="8" name="TextBox 7"/>
          <p:cNvSpPr txBox="1"/>
          <p:nvPr/>
        </p:nvSpPr>
        <p:spPr>
          <a:xfrm>
            <a:off x="7847571" y="2645465"/>
            <a:ext cx="2336800" cy="400110"/>
          </a:xfrm>
          <a:prstGeom prst="rect">
            <a:avLst/>
          </a:prstGeom>
          <a:noFill/>
        </p:spPr>
        <p:txBody>
          <a:bodyPr wrap="square" rtlCol="0">
            <a:spAutoFit/>
          </a:bodyPr>
          <a:lstStyle/>
          <a:p>
            <a:r>
              <a:rPr lang="en-US" sz="2000" b="1" dirty="0" smtClean="0">
                <a:solidFill>
                  <a:srgbClr val="FF0000"/>
                </a:solidFill>
              </a:rPr>
              <a:t>Activation Function</a:t>
            </a:r>
            <a:endParaRPr lang="en-US" sz="2000" b="1" dirty="0">
              <a:solidFill>
                <a:srgbClr val="FF0000"/>
              </a:solidFill>
            </a:endParaRPr>
          </a:p>
        </p:txBody>
      </p:sp>
      <p:sp>
        <p:nvSpPr>
          <p:cNvPr id="9" name="TextBox 8"/>
          <p:cNvSpPr txBox="1"/>
          <p:nvPr/>
        </p:nvSpPr>
        <p:spPr>
          <a:xfrm>
            <a:off x="9998156" y="1981608"/>
            <a:ext cx="2127102" cy="400110"/>
          </a:xfrm>
          <a:prstGeom prst="rect">
            <a:avLst/>
          </a:prstGeom>
          <a:noFill/>
        </p:spPr>
        <p:txBody>
          <a:bodyPr wrap="square" rtlCol="0">
            <a:spAutoFit/>
          </a:bodyPr>
          <a:lstStyle/>
          <a:p>
            <a:r>
              <a:rPr lang="en-US" sz="2000" b="1" dirty="0" smtClean="0">
                <a:solidFill>
                  <a:srgbClr val="FF0000"/>
                </a:solidFill>
              </a:rPr>
              <a:t>Result - </a:t>
            </a:r>
            <a:r>
              <a:rPr lang="en-US" sz="2000" b="1" dirty="0" err="1" smtClean="0">
                <a:solidFill>
                  <a:srgbClr val="FF0000"/>
                </a:solidFill>
              </a:rPr>
              <a:t>Outputed</a:t>
            </a:r>
            <a:endParaRPr lang="en-US" sz="2000" b="1" dirty="0">
              <a:solidFill>
                <a:srgbClr val="FF0000"/>
              </a:solidFill>
            </a:endParaRPr>
          </a:p>
        </p:txBody>
      </p:sp>
    </p:spTree>
    <p:extLst>
      <p:ext uri="{BB962C8B-B14F-4D97-AF65-F5344CB8AC3E}">
        <p14:creationId xmlns:p14="http://schemas.microsoft.com/office/powerpoint/2010/main" val="1943568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309511" y="6207162"/>
            <a:ext cx="1699708" cy="650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9677681" y="5141259"/>
            <a:ext cx="1699708" cy="650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eek 9 Stanford Back propagation and Neural Networks pdf slide_Page_0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731520" y="0"/>
            <a:ext cx="10535920" cy="6858000"/>
          </a:xfrm>
          <a:prstGeom prst="rect">
            <a:avLst/>
          </a:prstGeom>
          <a:noFill/>
          <a:ln>
            <a:noFill/>
          </a:ln>
        </p:spPr>
      </p:pic>
      <p:sp>
        <p:nvSpPr>
          <p:cNvPr id="5" name="Rectangle 4"/>
          <p:cNvSpPr/>
          <p:nvPr/>
        </p:nvSpPr>
        <p:spPr>
          <a:xfrm>
            <a:off x="9309511" y="6207161"/>
            <a:ext cx="1699708" cy="650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21571" y="782935"/>
            <a:ext cx="1137920" cy="461665"/>
          </a:xfrm>
          <a:prstGeom prst="rect">
            <a:avLst/>
          </a:prstGeom>
          <a:noFill/>
        </p:spPr>
        <p:txBody>
          <a:bodyPr wrap="square" rtlCol="0">
            <a:spAutoFit/>
          </a:bodyPr>
          <a:lstStyle/>
          <a:p>
            <a:r>
              <a:rPr lang="en-US" sz="2400" b="1" dirty="0" smtClean="0">
                <a:solidFill>
                  <a:srgbClr val="FF0000"/>
                </a:solidFill>
              </a:rPr>
              <a:t>Inputs</a:t>
            </a:r>
            <a:endParaRPr lang="en-US" sz="2400" b="1" dirty="0">
              <a:solidFill>
                <a:srgbClr val="FF0000"/>
              </a:solidFill>
            </a:endParaRPr>
          </a:p>
        </p:txBody>
      </p:sp>
      <p:sp>
        <p:nvSpPr>
          <p:cNvPr id="8" name="TextBox 7"/>
          <p:cNvSpPr txBox="1"/>
          <p:nvPr/>
        </p:nvSpPr>
        <p:spPr>
          <a:xfrm>
            <a:off x="2440211" y="582582"/>
            <a:ext cx="1661160" cy="461665"/>
          </a:xfrm>
          <a:prstGeom prst="rect">
            <a:avLst/>
          </a:prstGeom>
          <a:noFill/>
        </p:spPr>
        <p:txBody>
          <a:bodyPr wrap="square" rtlCol="0">
            <a:spAutoFit/>
          </a:bodyPr>
          <a:lstStyle/>
          <a:p>
            <a:r>
              <a:rPr lang="en-US" sz="2400" b="1" dirty="0" smtClean="0">
                <a:solidFill>
                  <a:srgbClr val="FF0000"/>
                </a:solidFill>
              </a:rPr>
              <a:t>Process 1</a:t>
            </a:r>
            <a:endParaRPr lang="en-US" sz="2400" b="1" dirty="0">
              <a:solidFill>
                <a:srgbClr val="FF0000"/>
              </a:solidFill>
            </a:endParaRPr>
          </a:p>
        </p:txBody>
      </p:sp>
      <p:sp>
        <p:nvSpPr>
          <p:cNvPr id="9" name="TextBox 8"/>
          <p:cNvSpPr txBox="1"/>
          <p:nvPr/>
        </p:nvSpPr>
        <p:spPr>
          <a:xfrm>
            <a:off x="5275580" y="582582"/>
            <a:ext cx="1447800" cy="461665"/>
          </a:xfrm>
          <a:prstGeom prst="rect">
            <a:avLst/>
          </a:prstGeom>
          <a:noFill/>
        </p:spPr>
        <p:txBody>
          <a:bodyPr wrap="square" rtlCol="0">
            <a:spAutoFit/>
          </a:bodyPr>
          <a:lstStyle/>
          <a:p>
            <a:r>
              <a:rPr lang="en-US" sz="2400" b="1" dirty="0" smtClean="0">
                <a:solidFill>
                  <a:srgbClr val="FF0000"/>
                </a:solidFill>
              </a:rPr>
              <a:t>Process 2</a:t>
            </a:r>
            <a:endParaRPr lang="en-US" sz="2400" b="1" dirty="0">
              <a:solidFill>
                <a:srgbClr val="FF0000"/>
              </a:solidFill>
            </a:endParaRPr>
          </a:p>
        </p:txBody>
      </p:sp>
      <p:sp>
        <p:nvSpPr>
          <p:cNvPr id="10" name="TextBox 9"/>
          <p:cNvSpPr txBox="1"/>
          <p:nvPr/>
        </p:nvSpPr>
        <p:spPr>
          <a:xfrm>
            <a:off x="8331200" y="582582"/>
            <a:ext cx="1483360" cy="461665"/>
          </a:xfrm>
          <a:prstGeom prst="rect">
            <a:avLst/>
          </a:prstGeom>
          <a:noFill/>
        </p:spPr>
        <p:txBody>
          <a:bodyPr wrap="square" rtlCol="0">
            <a:spAutoFit/>
          </a:bodyPr>
          <a:lstStyle/>
          <a:p>
            <a:r>
              <a:rPr lang="en-US" sz="2400" b="1" dirty="0" smtClean="0">
                <a:solidFill>
                  <a:srgbClr val="FF0000"/>
                </a:solidFill>
              </a:rPr>
              <a:t>Process 3</a:t>
            </a:r>
            <a:endParaRPr lang="en-US" sz="2400" b="1" dirty="0">
              <a:solidFill>
                <a:srgbClr val="FF0000"/>
              </a:solidFill>
            </a:endParaRPr>
          </a:p>
        </p:txBody>
      </p:sp>
      <p:sp>
        <p:nvSpPr>
          <p:cNvPr id="11" name="TextBox 10"/>
          <p:cNvSpPr txBox="1"/>
          <p:nvPr/>
        </p:nvSpPr>
        <p:spPr>
          <a:xfrm>
            <a:off x="11054080" y="1324134"/>
            <a:ext cx="1137920" cy="830997"/>
          </a:xfrm>
          <a:prstGeom prst="rect">
            <a:avLst/>
          </a:prstGeom>
          <a:noFill/>
        </p:spPr>
        <p:txBody>
          <a:bodyPr wrap="square" rtlCol="0">
            <a:spAutoFit/>
          </a:bodyPr>
          <a:lstStyle/>
          <a:p>
            <a:r>
              <a:rPr lang="en-US" sz="2400" b="1" dirty="0" smtClean="0">
                <a:solidFill>
                  <a:srgbClr val="FF0000"/>
                </a:solidFill>
              </a:rPr>
              <a:t>Output </a:t>
            </a:r>
          </a:p>
          <a:p>
            <a:r>
              <a:rPr lang="en-US" sz="2400" b="1" dirty="0" smtClean="0">
                <a:solidFill>
                  <a:srgbClr val="FF0000"/>
                </a:solidFill>
              </a:rPr>
              <a:t>Result</a:t>
            </a:r>
            <a:endParaRPr lang="en-US" sz="2400" b="1" dirty="0">
              <a:solidFill>
                <a:srgbClr val="FF0000"/>
              </a:solidFill>
            </a:endParaRPr>
          </a:p>
        </p:txBody>
      </p:sp>
      <p:sp>
        <p:nvSpPr>
          <p:cNvPr id="12" name="TextBox 11"/>
          <p:cNvSpPr txBox="1"/>
          <p:nvPr/>
        </p:nvSpPr>
        <p:spPr>
          <a:xfrm>
            <a:off x="3408680" y="5066567"/>
            <a:ext cx="345440" cy="461665"/>
          </a:xfrm>
          <a:prstGeom prst="rect">
            <a:avLst/>
          </a:prstGeom>
          <a:solidFill>
            <a:schemeClr val="bg1"/>
          </a:solidFill>
        </p:spPr>
        <p:txBody>
          <a:bodyPr wrap="square" rtlCol="0">
            <a:spAutoFit/>
          </a:bodyPr>
          <a:lstStyle/>
          <a:p>
            <a:r>
              <a:rPr lang="en-US" sz="2400" b="1" dirty="0" smtClean="0">
                <a:solidFill>
                  <a:srgbClr val="FF0000"/>
                </a:solidFill>
              </a:rPr>
              <a:t>3</a:t>
            </a:r>
            <a:endParaRPr lang="en-US" sz="2400" b="1" dirty="0">
              <a:solidFill>
                <a:srgbClr val="FF0000"/>
              </a:solidFill>
            </a:endParaRPr>
          </a:p>
        </p:txBody>
      </p:sp>
      <p:sp>
        <p:nvSpPr>
          <p:cNvPr id="13" name="Rectangle 12"/>
          <p:cNvSpPr/>
          <p:nvPr/>
        </p:nvSpPr>
        <p:spPr>
          <a:xfrm>
            <a:off x="10668000" y="6329680"/>
            <a:ext cx="819338" cy="528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3444240" y="5455920"/>
            <a:ext cx="4135120" cy="25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110360" y="5066566"/>
            <a:ext cx="345440" cy="461665"/>
          </a:xfrm>
          <a:prstGeom prst="rect">
            <a:avLst/>
          </a:prstGeom>
          <a:solidFill>
            <a:schemeClr val="bg1"/>
          </a:solidFill>
        </p:spPr>
        <p:txBody>
          <a:bodyPr wrap="square" rtlCol="0">
            <a:spAutoFit/>
          </a:bodyPr>
          <a:lstStyle/>
          <a:p>
            <a:r>
              <a:rPr lang="en-US" sz="2400" b="1" dirty="0">
                <a:solidFill>
                  <a:srgbClr val="FF0000"/>
                </a:solidFill>
              </a:rPr>
              <a:t>5</a:t>
            </a:r>
          </a:p>
        </p:txBody>
      </p:sp>
    </p:spTree>
    <p:extLst>
      <p:ext uri="{BB962C8B-B14F-4D97-AF65-F5344CB8AC3E}">
        <p14:creationId xmlns:p14="http://schemas.microsoft.com/office/powerpoint/2010/main" val="12530952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 9 Stanford Back propagation and Neural Networks pdf slide_Page_0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404733" y="0"/>
            <a:ext cx="11572407" cy="6858000"/>
          </a:xfrm>
          <a:prstGeom prst="rect">
            <a:avLst/>
          </a:prstGeom>
          <a:noFill/>
          <a:ln>
            <a:noFill/>
          </a:ln>
        </p:spPr>
      </p:pic>
      <p:sp>
        <p:nvSpPr>
          <p:cNvPr id="3" name="TextBox 2"/>
          <p:cNvSpPr txBox="1"/>
          <p:nvPr/>
        </p:nvSpPr>
        <p:spPr>
          <a:xfrm>
            <a:off x="2803161" y="2503357"/>
            <a:ext cx="2683239" cy="523220"/>
          </a:xfrm>
          <a:prstGeom prst="rect">
            <a:avLst/>
          </a:prstGeom>
          <a:noFill/>
        </p:spPr>
        <p:txBody>
          <a:bodyPr wrap="square" rtlCol="0">
            <a:spAutoFit/>
          </a:bodyPr>
          <a:lstStyle/>
          <a:p>
            <a:r>
              <a:rPr lang="en-US" sz="2800" b="1" dirty="0" smtClean="0"/>
              <a:t>Feed-forward</a:t>
            </a:r>
            <a:endParaRPr lang="en-US" sz="2800" b="1" dirty="0"/>
          </a:p>
        </p:txBody>
      </p:sp>
      <p:sp>
        <p:nvSpPr>
          <p:cNvPr id="4" name="Rectangle 3"/>
          <p:cNvSpPr/>
          <p:nvPr/>
        </p:nvSpPr>
        <p:spPr>
          <a:xfrm>
            <a:off x="9818557" y="5966085"/>
            <a:ext cx="2373443" cy="89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171607" y="2764967"/>
            <a:ext cx="278817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48734" y="2503357"/>
            <a:ext cx="1978702" cy="2677656"/>
          </a:xfrm>
          <a:prstGeom prst="rect">
            <a:avLst/>
          </a:prstGeom>
          <a:noFill/>
        </p:spPr>
        <p:txBody>
          <a:bodyPr wrap="square" rtlCol="0">
            <a:spAutoFit/>
          </a:bodyPr>
          <a:lstStyle/>
          <a:p>
            <a:r>
              <a:rPr lang="en-US" sz="2800" b="1" dirty="0" smtClean="0">
                <a:solidFill>
                  <a:srgbClr val="FF0000"/>
                </a:solidFill>
              </a:rPr>
              <a:t>Pick the </a:t>
            </a:r>
            <a:r>
              <a:rPr lang="en-US" sz="2800" b="1" u="sng" dirty="0" smtClean="0">
                <a:solidFill>
                  <a:srgbClr val="FF0000"/>
                </a:solidFill>
              </a:rPr>
              <a:t>Least Different Pattern  </a:t>
            </a:r>
            <a:r>
              <a:rPr lang="en-US" sz="2800" b="1" dirty="0" smtClean="0">
                <a:solidFill>
                  <a:srgbClr val="FF0000"/>
                </a:solidFill>
              </a:rPr>
              <a:t>from the </a:t>
            </a:r>
            <a:r>
              <a:rPr lang="en-US" sz="2800" b="1" u="sng" dirty="0">
                <a:solidFill>
                  <a:srgbClr val="FF0000"/>
                </a:solidFill>
              </a:rPr>
              <a:t>I</a:t>
            </a:r>
            <a:r>
              <a:rPr lang="en-US" sz="2800" b="1" u="sng" dirty="0" smtClean="0">
                <a:solidFill>
                  <a:srgbClr val="FF0000"/>
                </a:solidFill>
              </a:rPr>
              <a:t>nput </a:t>
            </a:r>
            <a:r>
              <a:rPr lang="en-US" sz="2800" b="1" u="sng" dirty="0">
                <a:solidFill>
                  <a:srgbClr val="FF0000"/>
                </a:solidFill>
              </a:rPr>
              <a:t>D</a:t>
            </a:r>
            <a:r>
              <a:rPr lang="en-US" sz="2800" b="1" u="sng" dirty="0" smtClean="0">
                <a:solidFill>
                  <a:srgbClr val="FF0000"/>
                </a:solidFill>
              </a:rPr>
              <a:t>ata</a:t>
            </a:r>
            <a:endParaRPr lang="en-US" sz="2800" b="1" u="sng" dirty="0">
              <a:solidFill>
                <a:srgbClr val="FF0000"/>
              </a:solidFill>
            </a:endParaRPr>
          </a:p>
        </p:txBody>
      </p:sp>
      <p:sp>
        <p:nvSpPr>
          <p:cNvPr id="8" name="TextBox 7"/>
          <p:cNvSpPr txBox="1"/>
          <p:nvPr/>
        </p:nvSpPr>
        <p:spPr>
          <a:xfrm>
            <a:off x="404733" y="3580575"/>
            <a:ext cx="9233942" cy="523220"/>
          </a:xfrm>
          <a:prstGeom prst="rect">
            <a:avLst/>
          </a:prstGeom>
          <a:noFill/>
        </p:spPr>
        <p:txBody>
          <a:bodyPr wrap="square" rtlCol="0">
            <a:spAutoFit/>
          </a:bodyPr>
          <a:lstStyle/>
          <a:p>
            <a:r>
              <a:rPr lang="en-US" sz="2800" b="1" dirty="0" smtClean="0">
                <a:solidFill>
                  <a:srgbClr val="FF0000"/>
                </a:solidFill>
              </a:rPr>
              <a:t>Identify the inputted pattern from the input data</a:t>
            </a:r>
            <a:endParaRPr lang="en-US" sz="2800" b="1" dirty="0">
              <a:solidFill>
                <a:srgbClr val="FF0000"/>
              </a:solidFill>
            </a:endParaRPr>
          </a:p>
        </p:txBody>
      </p:sp>
    </p:spTree>
    <p:extLst>
      <p:ext uri="{BB962C8B-B14F-4D97-AF65-F5344CB8AC3E}">
        <p14:creationId xmlns:p14="http://schemas.microsoft.com/office/powerpoint/2010/main" val="565568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1718" y="116841"/>
            <a:ext cx="11154707" cy="6513852"/>
          </a:xfrm>
          <a:prstGeom prst="rect">
            <a:avLst/>
          </a:prstGeom>
        </p:spPr>
      </p:pic>
      <p:sp>
        <p:nvSpPr>
          <p:cNvPr id="3" name="TextBox 2"/>
          <p:cNvSpPr txBox="1"/>
          <p:nvPr/>
        </p:nvSpPr>
        <p:spPr>
          <a:xfrm>
            <a:off x="8112760" y="127000"/>
            <a:ext cx="3936999" cy="1323439"/>
          </a:xfrm>
          <a:prstGeom prst="rect">
            <a:avLst/>
          </a:prstGeom>
          <a:noFill/>
        </p:spPr>
        <p:txBody>
          <a:bodyPr wrap="square" rtlCol="0">
            <a:spAutoFit/>
          </a:bodyPr>
          <a:lstStyle/>
          <a:p>
            <a:r>
              <a:rPr lang="en-US" sz="3200" b="1" dirty="0" smtClean="0">
                <a:solidFill>
                  <a:srgbClr val="FF0000"/>
                </a:solidFill>
              </a:rPr>
              <a:t>Is it a Dog or a Cat?</a:t>
            </a:r>
          </a:p>
          <a:p>
            <a:endParaRPr lang="en-US" sz="1400" b="1" dirty="0">
              <a:solidFill>
                <a:srgbClr val="FF0000"/>
              </a:solidFill>
            </a:endParaRPr>
          </a:p>
          <a:p>
            <a:r>
              <a:rPr lang="en-US" sz="3200" b="1" dirty="0" smtClean="0">
                <a:solidFill>
                  <a:srgbClr val="FF0000"/>
                </a:solidFill>
              </a:rPr>
              <a:t>95% chance it is a Dog</a:t>
            </a:r>
            <a:endParaRPr lang="en-US" sz="3200" b="1" dirty="0">
              <a:solidFill>
                <a:srgbClr val="FF0000"/>
              </a:solidFill>
            </a:endParaRPr>
          </a:p>
        </p:txBody>
      </p:sp>
    </p:spTree>
    <p:extLst>
      <p:ext uri="{BB962C8B-B14F-4D97-AF65-F5344CB8AC3E}">
        <p14:creationId xmlns:p14="http://schemas.microsoft.com/office/powerpoint/2010/main" val="6662652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 9 Stanford Back propagation and Neural Networks pdf slide_Page_0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19238" y="0"/>
            <a:ext cx="9151937" cy="6858000"/>
          </a:xfrm>
          <a:prstGeom prst="rect">
            <a:avLst/>
          </a:prstGeom>
          <a:noFill/>
          <a:ln>
            <a:noFill/>
          </a:ln>
        </p:spPr>
      </p:pic>
      <p:cxnSp>
        <p:nvCxnSpPr>
          <p:cNvPr id="3" name="Straight Arrow Connector 2"/>
          <p:cNvCxnSpPr/>
          <p:nvPr/>
        </p:nvCxnSpPr>
        <p:spPr>
          <a:xfrm flipH="1">
            <a:off x="3057993" y="6032823"/>
            <a:ext cx="7090348" cy="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753849" y="6280879"/>
            <a:ext cx="9698635" cy="523220"/>
          </a:xfrm>
          <a:prstGeom prst="rect">
            <a:avLst/>
          </a:prstGeom>
          <a:solidFill>
            <a:schemeClr val="bg1"/>
          </a:solidFill>
        </p:spPr>
        <p:txBody>
          <a:bodyPr wrap="square" rtlCol="0">
            <a:spAutoFit/>
          </a:bodyPr>
          <a:lstStyle/>
          <a:p>
            <a:r>
              <a:rPr lang="en-US" sz="2800" b="1" dirty="0" smtClean="0">
                <a:solidFill>
                  <a:srgbClr val="FF0000"/>
                </a:solidFill>
              </a:rPr>
              <a:t>Backward adjust based upon the error in the output</a:t>
            </a:r>
            <a:endParaRPr lang="en-US" sz="2800" b="1" dirty="0">
              <a:solidFill>
                <a:srgbClr val="FF0000"/>
              </a:solidFill>
            </a:endParaRPr>
          </a:p>
        </p:txBody>
      </p:sp>
      <p:sp>
        <p:nvSpPr>
          <p:cNvPr id="4" name="Rectangle 3"/>
          <p:cNvSpPr/>
          <p:nvPr/>
        </p:nvSpPr>
        <p:spPr>
          <a:xfrm>
            <a:off x="9482389" y="1319014"/>
            <a:ext cx="2617448" cy="461665"/>
          </a:xfrm>
          <a:prstGeom prst="rect">
            <a:avLst/>
          </a:prstGeom>
        </p:spPr>
        <p:txBody>
          <a:bodyPr wrap="none">
            <a:spAutoFit/>
          </a:bodyPr>
          <a:lstStyle/>
          <a:p>
            <a:r>
              <a:rPr lang="en-US" sz="2400" b="1" dirty="0" smtClean="0">
                <a:solidFill>
                  <a:srgbClr val="FF0000"/>
                </a:solidFill>
              </a:rPr>
              <a:t>Error in the Output</a:t>
            </a:r>
            <a:endParaRPr lang="en-US" sz="2400" dirty="0"/>
          </a:p>
        </p:txBody>
      </p:sp>
      <p:cxnSp>
        <p:nvCxnSpPr>
          <p:cNvPr id="7" name="Straight Arrow Connector 6"/>
          <p:cNvCxnSpPr/>
          <p:nvPr/>
        </p:nvCxnSpPr>
        <p:spPr>
          <a:xfrm flipH="1">
            <a:off x="10148341" y="1780679"/>
            <a:ext cx="1591540" cy="428992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37640" y="2352040"/>
            <a:ext cx="1224280" cy="646331"/>
          </a:xfrm>
          <a:prstGeom prst="rect">
            <a:avLst/>
          </a:prstGeom>
          <a:noFill/>
        </p:spPr>
        <p:txBody>
          <a:bodyPr wrap="square" rtlCol="0">
            <a:spAutoFit/>
          </a:bodyPr>
          <a:lstStyle/>
          <a:p>
            <a:r>
              <a:rPr lang="en-US" b="1" dirty="0" smtClean="0">
                <a:solidFill>
                  <a:srgbClr val="FF0000"/>
                </a:solidFill>
              </a:rPr>
              <a:t>Adjust Weights</a:t>
            </a:r>
            <a:endParaRPr lang="en-US" b="1" dirty="0">
              <a:solidFill>
                <a:srgbClr val="FF0000"/>
              </a:solidFill>
            </a:endParaRPr>
          </a:p>
        </p:txBody>
      </p:sp>
      <p:sp>
        <p:nvSpPr>
          <p:cNvPr id="10" name="TextBox 9"/>
          <p:cNvSpPr txBox="1"/>
          <p:nvPr/>
        </p:nvSpPr>
        <p:spPr>
          <a:xfrm>
            <a:off x="2504440" y="2476067"/>
            <a:ext cx="1224280" cy="646331"/>
          </a:xfrm>
          <a:prstGeom prst="rect">
            <a:avLst/>
          </a:prstGeom>
          <a:noFill/>
        </p:spPr>
        <p:txBody>
          <a:bodyPr wrap="square" rtlCol="0">
            <a:spAutoFit/>
          </a:bodyPr>
          <a:lstStyle/>
          <a:p>
            <a:r>
              <a:rPr lang="en-US" b="1" dirty="0" smtClean="0">
                <a:solidFill>
                  <a:srgbClr val="FF0000"/>
                </a:solidFill>
              </a:rPr>
              <a:t>Adjust Process</a:t>
            </a:r>
            <a:endParaRPr lang="en-US" b="1" dirty="0">
              <a:solidFill>
                <a:srgbClr val="FF0000"/>
              </a:solidFill>
            </a:endParaRPr>
          </a:p>
        </p:txBody>
      </p:sp>
      <p:sp>
        <p:nvSpPr>
          <p:cNvPr id="11" name="TextBox 10"/>
          <p:cNvSpPr txBox="1"/>
          <p:nvPr/>
        </p:nvSpPr>
        <p:spPr>
          <a:xfrm>
            <a:off x="4973320" y="2501772"/>
            <a:ext cx="1224280" cy="646331"/>
          </a:xfrm>
          <a:prstGeom prst="rect">
            <a:avLst/>
          </a:prstGeom>
          <a:noFill/>
        </p:spPr>
        <p:txBody>
          <a:bodyPr wrap="square" rtlCol="0">
            <a:spAutoFit/>
          </a:bodyPr>
          <a:lstStyle/>
          <a:p>
            <a:r>
              <a:rPr lang="en-US" b="1" dirty="0" smtClean="0">
                <a:solidFill>
                  <a:srgbClr val="FF0000"/>
                </a:solidFill>
              </a:rPr>
              <a:t>Adjust Process</a:t>
            </a:r>
            <a:endParaRPr lang="en-US" b="1" dirty="0">
              <a:solidFill>
                <a:srgbClr val="FF0000"/>
              </a:solidFill>
            </a:endParaRPr>
          </a:p>
        </p:txBody>
      </p:sp>
      <p:sp>
        <p:nvSpPr>
          <p:cNvPr id="12" name="TextBox 11"/>
          <p:cNvSpPr txBox="1"/>
          <p:nvPr/>
        </p:nvSpPr>
        <p:spPr>
          <a:xfrm>
            <a:off x="7442200" y="2527477"/>
            <a:ext cx="1224280" cy="646331"/>
          </a:xfrm>
          <a:prstGeom prst="rect">
            <a:avLst/>
          </a:prstGeom>
          <a:noFill/>
        </p:spPr>
        <p:txBody>
          <a:bodyPr wrap="square" rtlCol="0">
            <a:spAutoFit/>
          </a:bodyPr>
          <a:lstStyle/>
          <a:p>
            <a:r>
              <a:rPr lang="en-US" b="1" dirty="0" smtClean="0">
                <a:solidFill>
                  <a:srgbClr val="FF0000"/>
                </a:solidFill>
              </a:rPr>
              <a:t>Adjust Process</a:t>
            </a:r>
            <a:endParaRPr lang="en-US" b="1" dirty="0">
              <a:solidFill>
                <a:srgbClr val="FF0000"/>
              </a:solidFill>
            </a:endParaRPr>
          </a:p>
        </p:txBody>
      </p:sp>
      <p:sp>
        <p:nvSpPr>
          <p:cNvPr id="13" name="TextBox 12"/>
          <p:cNvSpPr txBox="1"/>
          <p:nvPr/>
        </p:nvSpPr>
        <p:spPr>
          <a:xfrm>
            <a:off x="3810318" y="2253717"/>
            <a:ext cx="1224280" cy="646331"/>
          </a:xfrm>
          <a:prstGeom prst="rect">
            <a:avLst/>
          </a:prstGeom>
          <a:noFill/>
        </p:spPr>
        <p:txBody>
          <a:bodyPr wrap="square" rtlCol="0">
            <a:spAutoFit/>
          </a:bodyPr>
          <a:lstStyle/>
          <a:p>
            <a:r>
              <a:rPr lang="en-US" b="1" dirty="0" smtClean="0">
                <a:solidFill>
                  <a:srgbClr val="FF0000"/>
                </a:solidFill>
              </a:rPr>
              <a:t>Adjust Biases</a:t>
            </a:r>
            <a:endParaRPr lang="en-US" b="1" dirty="0">
              <a:solidFill>
                <a:srgbClr val="FF0000"/>
              </a:solidFill>
            </a:endParaRPr>
          </a:p>
        </p:txBody>
      </p:sp>
      <p:sp>
        <p:nvSpPr>
          <p:cNvPr id="14" name="TextBox 13"/>
          <p:cNvSpPr txBox="1"/>
          <p:nvPr/>
        </p:nvSpPr>
        <p:spPr>
          <a:xfrm>
            <a:off x="6078379" y="2259254"/>
            <a:ext cx="1224280" cy="646331"/>
          </a:xfrm>
          <a:prstGeom prst="rect">
            <a:avLst/>
          </a:prstGeom>
          <a:noFill/>
        </p:spPr>
        <p:txBody>
          <a:bodyPr wrap="square" rtlCol="0">
            <a:spAutoFit/>
          </a:bodyPr>
          <a:lstStyle/>
          <a:p>
            <a:r>
              <a:rPr lang="en-US" b="1" dirty="0" smtClean="0">
                <a:solidFill>
                  <a:srgbClr val="FF0000"/>
                </a:solidFill>
              </a:rPr>
              <a:t>Adjust Biases</a:t>
            </a:r>
            <a:endParaRPr lang="en-US" b="1" dirty="0">
              <a:solidFill>
                <a:srgbClr val="FF0000"/>
              </a:solidFill>
            </a:endParaRPr>
          </a:p>
        </p:txBody>
      </p:sp>
    </p:spTree>
    <p:extLst>
      <p:ext uri="{BB962C8B-B14F-4D97-AF65-F5344CB8AC3E}">
        <p14:creationId xmlns:p14="http://schemas.microsoft.com/office/powerpoint/2010/main" val="256033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0990" y="158228"/>
            <a:ext cx="10711009" cy="6186309"/>
          </a:xfrm>
          <a:prstGeom prst="rect">
            <a:avLst/>
          </a:prstGeom>
        </p:spPr>
        <p:txBody>
          <a:bodyPr wrap="square">
            <a:spAutoFit/>
          </a:bodyPr>
          <a:lstStyle/>
          <a:p>
            <a:r>
              <a:rPr lang="en-US" sz="3600" u="sng" dirty="0"/>
              <a:t>Neural Networks </a:t>
            </a:r>
            <a:r>
              <a:rPr lang="en-US" sz="3600" dirty="0"/>
              <a:t>are  similar to </a:t>
            </a:r>
            <a:r>
              <a:rPr lang="en-US" sz="3600" b="1" u="sng" dirty="0">
                <a:solidFill>
                  <a:srgbClr val="FF0000"/>
                </a:solidFill>
              </a:rPr>
              <a:t>Biological Nervous Systems. </a:t>
            </a:r>
            <a:r>
              <a:rPr lang="en-US" sz="3600" dirty="0"/>
              <a:t>They are</a:t>
            </a:r>
            <a:r>
              <a:rPr lang="en-US" sz="3600" dirty="0" smtClean="0"/>
              <a:t>:</a:t>
            </a:r>
          </a:p>
          <a:p>
            <a:endParaRPr lang="en-US" sz="3600" dirty="0"/>
          </a:p>
          <a:p>
            <a:r>
              <a:rPr lang="en-US" sz="3600" dirty="0"/>
              <a:t> 1.</a:t>
            </a:r>
            <a:r>
              <a:rPr lang="en-US" sz="3600" b="1" dirty="0"/>
              <a:t> </a:t>
            </a:r>
            <a:r>
              <a:rPr lang="en-US" sz="3600" b="1" dirty="0">
                <a:solidFill>
                  <a:srgbClr val="FF0000"/>
                </a:solidFill>
              </a:rPr>
              <a:t>a</a:t>
            </a:r>
            <a:r>
              <a:rPr lang="en-US" sz="3600" b="1" dirty="0"/>
              <a:t> </a:t>
            </a:r>
            <a:r>
              <a:rPr lang="en-US" sz="3600" b="1" dirty="0">
                <a:solidFill>
                  <a:srgbClr val="FF0000"/>
                </a:solidFill>
              </a:rPr>
              <a:t>means to </a:t>
            </a:r>
            <a:r>
              <a:rPr lang="en-US" sz="3600" b="1" u="sng" dirty="0">
                <a:solidFill>
                  <a:srgbClr val="FF0000"/>
                </a:solidFill>
              </a:rPr>
              <a:t>process </a:t>
            </a:r>
            <a:r>
              <a:rPr lang="en-US" sz="3600" b="1" u="sng" dirty="0" err="1">
                <a:solidFill>
                  <a:srgbClr val="FF0000"/>
                </a:solidFill>
              </a:rPr>
              <a:t>inputed</a:t>
            </a:r>
            <a:r>
              <a:rPr lang="en-US" sz="3600" b="1" u="sng" dirty="0">
                <a:solidFill>
                  <a:srgbClr val="FF0000"/>
                </a:solidFill>
              </a:rPr>
              <a:t> </a:t>
            </a:r>
            <a:r>
              <a:rPr lang="en-US" sz="3600" b="1" u="sng" dirty="0" smtClean="0">
                <a:solidFill>
                  <a:srgbClr val="FF0000"/>
                </a:solidFill>
              </a:rPr>
              <a:t>information</a:t>
            </a:r>
          </a:p>
          <a:p>
            <a:r>
              <a:rPr lang="en-US" sz="3600" dirty="0" smtClean="0"/>
              <a:t> </a:t>
            </a:r>
            <a:endParaRPr lang="en-US" sz="3600" dirty="0"/>
          </a:p>
          <a:p>
            <a:r>
              <a:rPr lang="en-US" sz="3600" b="1" dirty="0">
                <a:solidFill>
                  <a:srgbClr val="FF0000"/>
                </a:solidFill>
              </a:rPr>
              <a:t> </a:t>
            </a:r>
            <a:r>
              <a:rPr lang="en-US" sz="3600" b="1" dirty="0"/>
              <a:t>2. </a:t>
            </a:r>
            <a:r>
              <a:rPr lang="en-US" sz="3600" b="1" dirty="0">
                <a:solidFill>
                  <a:srgbClr val="FF0000"/>
                </a:solidFill>
              </a:rPr>
              <a:t>using</a:t>
            </a:r>
            <a:r>
              <a:rPr lang="en-US" sz="3600" dirty="0"/>
              <a:t> </a:t>
            </a:r>
            <a:r>
              <a:rPr lang="en-US" sz="3600" dirty="0">
                <a:solidFill>
                  <a:srgbClr val="FF0000"/>
                </a:solidFill>
              </a:rPr>
              <a:t>a</a:t>
            </a:r>
            <a:r>
              <a:rPr lang="en-US" sz="3600" dirty="0"/>
              <a:t> </a:t>
            </a:r>
            <a:r>
              <a:rPr lang="en-US" sz="3600" b="1" u="sng" dirty="0">
                <a:solidFill>
                  <a:srgbClr val="FF0000"/>
                </a:solidFill>
              </a:rPr>
              <a:t>large number</a:t>
            </a:r>
            <a:r>
              <a:rPr lang="en-US" sz="3600" dirty="0">
                <a:solidFill>
                  <a:srgbClr val="FF0000"/>
                </a:solidFill>
              </a:rPr>
              <a:t> </a:t>
            </a:r>
            <a:r>
              <a:rPr lang="en-US" sz="3600" dirty="0"/>
              <a:t>of </a:t>
            </a:r>
            <a:r>
              <a:rPr lang="en-US" sz="3600" b="1" u="sng" dirty="0">
                <a:solidFill>
                  <a:srgbClr val="FF0000"/>
                </a:solidFill>
              </a:rPr>
              <a:t>highly </a:t>
            </a:r>
            <a:r>
              <a:rPr lang="en-US" sz="3600" b="1" u="sng" dirty="0" err="1">
                <a:solidFill>
                  <a:srgbClr val="FF0000"/>
                </a:solidFill>
              </a:rPr>
              <a:t>interconneted</a:t>
            </a:r>
            <a:r>
              <a:rPr lang="en-US" sz="3600" b="1" u="sng" dirty="0">
                <a:solidFill>
                  <a:srgbClr val="FF0000"/>
                </a:solidFill>
              </a:rPr>
              <a:t>  </a:t>
            </a:r>
            <a:r>
              <a:rPr lang="en-US" sz="3600" b="1" dirty="0" smtClean="0">
                <a:solidFill>
                  <a:srgbClr val="FF0000"/>
                </a:solidFill>
              </a:rPr>
              <a:t>	</a:t>
            </a:r>
            <a:r>
              <a:rPr lang="en-US" sz="3600" b="1" u="sng" dirty="0" err="1" smtClean="0">
                <a:solidFill>
                  <a:srgbClr val="FF0000"/>
                </a:solidFill>
              </a:rPr>
              <a:t>proccessing</a:t>
            </a:r>
            <a:r>
              <a:rPr lang="en-US" sz="3600" b="1" u="sng" dirty="0" smtClean="0">
                <a:solidFill>
                  <a:srgbClr val="FF0000"/>
                </a:solidFill>
              </a:rPr>
              <a:t> </a:t>
            </a:r>
            <a:r>
              <a:rPr lang="en-US" sz="3600" b="1" u="sng" dirty="0">
                <a:solidFill>
                  <a:srgbClr val="FF0000"/>
                </a:solidFill>
              </a:rPr>
              <a:t>nodes</a:t>
            </a:r>
            <a:r>
              <a:rPr lang="en-US" sz="3600" b="1" dirty="0">
                <a:solidFill>
                  <a:srgbClr val="FF0000"/>
                </a:solidFill>
              </a:rPr>
              <a:t> </a:t>
            </a:r>
            <a:endParaRPr lang="en-US" sz="3600" b="1" dirty="0" smtClean="0">
              <a:solidFill>
                <a:srgbClr val="FF0000"/>
              </a:solidFill>
            </a:endParaRPr>
          </a:p>
          <a:p>
            <a:endParaRPr lang="en-US" sz="3600" b="1" dirty="0">
              <a:solidFill>
                <a:srgbClr val="FF0000"/>
              </a:solidFill>
            </a:endParaRPr>
          </a:p>
          <a:p>
            <a:r>
              <a:rPr lang="en-US" sz="3600" b="1" dirty="0"/>
              <a:t> 3. </a:t>
            </a:r>
            <a:r>
              <a:rPr lang="en-US" sz="3600" b="1" u="sng" dirty="0">
                <a:solidFill>
                  <a:srgbClr val="FF0000"/>
                </a:solidFill>
              </a:rPr>
              <a:t>to produce a best estimate </a:t>
            </a:r>
            <a:r>
              <a:rPr lang="en-US" sz="3600" dirty="0"/>
              <a:t>of an </a:t>
            </a:r>
            <a:r>
              <a:rPr lang="en-US" sz="3600" b="1" dirty="0" smtClean="0">
                <a:solidFill>
                  <a:srgbClr val="FF0000"/>
                </a:solidFill>
              </a:rPr>
              <a:t>outcome</a:t>
            </a:r>
            <a:endParaRPr lang="en-US" sz="3600" dirty="0" smtClean="0"/>
          </a:p>
          <a:p>
            <a:endParaRPr lang="en-US" sz="3600" dirty="0"/>
          </a:p>
          <a:p>
            <a:r>
              <a:rPr lang="en-US" sz="3600" b="1" dirty="0"/>
              <a:t> 4. </a:t>
            </a:r>
            <a:r>
              <a:rPr lang="en-US" sz="3600" dirty="0"/>
              <a:t>that is </a:t>
            </a:r>
            <a:r>
              <a:rPr lang="en-US" sz="3600" b="1" u="sng" dirty="0" smtClean="0">
                <a:solidFill>
                  <a:srgbClr val="FF0000"/>
                </a:solidFill>
              </a:rPr>
              <a:t>most </a:t>
            </a:r>
            <a:r>
              <a:rPr lang="en-US" sz="3600" b="1" u="sng" dirty="0">
                <a:solidFill>
                  <a:srgbClr val="FF0000"/>
                </a:solidFill>
              </a:rPr>
              <a:t>like</a:t>
            </a:r>
            <a:r>
              <a:rPr lang="en-US" sz="3600" b="1" dirty="0">
                <a:solidFill>
                  <a:srgbClr val="FF0000"/>
                </a:solidFill>
              </a:rPr>
              <a:t> </a:t>
            </a:r>
            <a:r>
              <a:rPr lang="en-US" sz="3600" b="1" u="sng" dirty="0">
                <a:solidFill>
                  <a:srgbClr val="FF0000"/>
                </a:solidFill>
              </a:rPr>
              <a:t>(least different from)</a:t>
            </a:r>
            <a:r>
              <a:rPr lang="en-US" sz="3600" b="1" dirty="0">
                <a:solidFill>
                  <a:srgbClr val="FF0000"/>
                </a:solidFill>
              </a:rPr>
              <a:t> </a:t>
            </a:r>
            <a:r>
              <a:rPr lang="en-US" sz="3600" b="1" u="sng" dirty="0">
                <a:solidFill>
                  <a:srgbClr val="FF0000"/>
                </a:solidFill>
              </a:rPr>
              <a:t>an input.</a:t>
            </a:r>
          </a:p>
        </p:txBody>
      </p:sp>
    </p:spTree>
    <p:extLst>
      <p:ext uri="{BB962C8B-B14F-4D97-AF65-F5344CB8AC3E}">
        <p14:creationId xmlns:p14="http://schemas.microsoft.com/office/powerpoint/2010/main" val="2890764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385" y="0"/>
            <a:ext cx="1072356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71175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9030" y="935954"/>
            <a:ext cx="11699489" cy="4110182"/>
          </a:xfrm>
          <a:prstGeom prst="rect">
            <a:avLst/>
          </a:prstGeom>
        </p:spPr>
      </p:pic>
      <p:sp>
        <p:nvSpPr>
          <p:cNvPr id="3" name="TextBox 2"/>
          <p:cNvSpPr txBox="1"/>
          <p:nvPr/>
        </p:nvSpPr>
        <p:spPr>
          <a:xfrm>
            <a:off x="2972981" y="79420"/>
            <a:ext cx="6182833" cy="646331"/>
          </a:xfrm>
          <a:prstGeom prst="rect">
            <a:avLst/>
          </a:prstGeom>
          <a:noFill/>
        </p:spPr>
        <p:txBody>
          <a:bodyPr wrap="square" rtlCol="0">
            <a:spAutoFit/>
          </a:bodyPr>
          <a:lstStyle/>
          <a:p>
            <a:r>
              <a:rPr lang="en-US" sz="3600" b="1" dirty="0" smtClean="0">
                <a:solidFill>
                  <a:srgbClr val="FF0000"/>
                </a:solidFill>
              </a:rPr>
              <a:t>Two Types of </a:t>
            </a:r>
            <a:r>
              <a:rPr lang="en-US" sz="3600" b="1" dirty="0">
                <a:solidFill>
                  <a:srgbClr val="FF0000"/>
                </a:solidFill>
              </a:rPr>
              <a:t>N</a:t>
            </a:r>
            <a:r>
              <a:rPr lang="en-US" sz="3600" b="1" dirty="0" smtClean="0">
                <a:solidFill>
                  <a:srgbClr val="FF0000"/>
                </a:solidFill>
              </a:rPr>
              <a:t>eural </a:t>
            </a:r>
            <a:r>
              <a:rPr lang="en-US" sz="3600" b="1" dirty="0">
                <a:solidFill>
                  <a:srgbClr val="FF0000"/>
                </a:solidFill>
              </a:rPr>
              <a:t>N</a:t>
            </a:r>
            <a:r>
              <a:rPr lang="en-US" sz="3600" b="1" dirty="0" smtClean="0">
                <a:solidFill>
                  <a:srgbClr val="FF0000"/>
                </a:solidFill>
              </a:rPr>
              <a:t>etworks</a:t>
            </a:r>
            <a:endParaRPr lang="en-US" sz="3600" b="1" dirty="0">
              <a:solidFill>
                <a:srgbClr val="FF0000"/>
              </a:solidFill>
            </a:endParaRPr>
          </a:p>
        </p:txBody>
      </p:sp>
      <p:sp>
        <p:nvSpPr>
          <p:cNvPr id="4" name="TextBox 3"/>
          <p:cNvSpPr txBox="1"/>
          <p:nvPr/>
        </p:nvSpPr>
        <p:spPr>
          <a:xfrm>
            <a:off x="719521" y="5444822"/>
            <a:ext cx="4880344" cy="830997"/>
          </a:xfrm>
          <a:prstGeom prst="rect">
            <a:avLst/>
          </a:prstGeom>
          <a:noFill/>
        </p:spPr>
        <p:txBody>
          <a:bodyPr wrap="square" rtlCol="0">
            <a:spAutoFit/>
          </a:bodyPr>
          <a:lstStyle/>
          <a:p>
            <a:r>
              <a:rPr lang="en-US" sz="2400" b="1" dirty="0" smtClean="0"/>
              <a:t>Data moves from one input to output </a:t>
            </a:r>
            <a:r>
              <a:rPr lang="en-US" sz="2400" b="1" u="sng" dirty="0" smtClean="0">
                <a:solidFill>
                  <a:srgbClr val="FF0000"/>
                </a:solidFill>
              </a:rPr>
              <a:t>without looping backwards</a:t>
            </a:r>
            <a:endParaRPr lang="en-US" sz="2400" b="1" u="sng" dirty="0">
              <a:solidFill>
                <a:srgbClr val="FF0000"/>
              </a:solidFill>
            </a:endParaRPr>
          </a:p>
        </p:txBody>
      </p:sp>
      <p:sp>
        <p:nvSpPr>
          <p:cNvPr id="5" name="Rectangle 4"/>
          <p:cNvSpPr/>
          <p:nvPr/>
        </p:nvSpPr>
        <p:spPr>
          <a:xfrm>
            <a:off x="5740401" y="5076616"/>
            <a:ext cx="6395122" cy="1785104"/>
          </a:xfrm>
          <a:prstGeom prst="rect">
            <a:avLst/>
          </a:prstGeom>
        </p:spPr>
        <p:txBody>
          <a:bodyPr wrap="square">
            <a:spAutoFit/>
          </a:bodyPr>
          <a:lstStyle/>
          <a:p>
            <a:r>
              <a:rPr lang="en-US" sz="2200" b="1" dirty="0" smtClean="0"/>
              <a:t>Provides for </a:t>
            </a:r>
            <a:r>
              <a:rPr lang="en-US" sz="2200" b="1" u="sng" dirty="0" smtClean="0">
                <a:solidFill>
                  <a:srgbClr val="FF0000"/>
                </a:solidFill>
              </a:rPr>
              <a:t>Looping Backwards</a:t>
            </a:r>
          </a:p>
          <a:p>
            <a:r>
              <a:rPr lang="en-US" sz="2200" dirty="0" smtClean="0"/>
              <a:t>Processing sequential information - </a:t>
            </a:r>
            <a:r>
              <a:rPr lang="en-US" sz="2200" b="1" dirty="0" smtClean="0"/>
              <a:t>Text, Speech, handwriting where </a:t>
            </a:r>
            <a:r>
              <a:rPr lang="en-US" sz="2200" b="1" dirty="0" smtClean="0">
                <a:solidFill>
                  <a:srgbClr val="FF0000"/>
                </a:solidFill>
              </a:rPr>
              <a:t>ability to  predict next work of </a:t>
            </a:r>
            <a:r>
              <a:rPr lang="en-US" sz="2200" b="1" u="sng" dirty="0" smtClean="0">
                <a:solidFill>
                  <a:srgbClr val="FF0000"/>
                </a:solidFill>
              </a:rPr>
              <a:t>letter is vastly</a:t>
            </a:r>
            <a:r>
              <a:rPr lang="en-US" sz="2200" b="1" dirty="0" smtClean="0">
                <a:solidFill>
                  <a:srgbClr val="FF0000"/>
                </a:solidFill>
              </a:rPr>
              <a:t> i</a:t>
            </a:r>
            <a:r>
              <a:rPr lang="en-US" sz="2200" b="1" u="sng" dirty="0" smtClean="0">
                <a:solidFill>
                  <a:srgbClr val="FF0000"/>
                </a:solidFill>
              </a:rPr>
              <a:t>mproved</a:t>
            </a:r>
            <a:r>
              <a:rPr lang="en-US" sz="2200" b="1" dirty="0" smtClean="0">
                <a:solidFill>
                  <a:srgbClr val="FF0000"/>
                </a:solidFill>
              </a:rPr>
              <a:t> if you </a:t>
            </a:r>
            <a:r>
              <a:rPr lang="en-US" sz="2200" b="1" u="sng" dirty="0" smtClean="0">
                <a:solidFill>
                  <a:srgbClr val="FF0000"/>
                </a:solidFill>
              </a:rPr>
              <a:t>know the word</a:t>
            </a:r>
            <a:r>
              <a:rPr lang="en-US" sz="2200" b="1" dirty="0" smtClean="0">
                <a:solidFill>
                  <a:srgbClr val="FF0000"/>
                </a:solidFill>
              </a:rPr>
              <a:t> or </a:t>
            </a:r>
            <a:r>
              <a:rPr lang="en-US" sz="2200" b="1" u="sng" dirty="0" smtClean="0">
                <a:solidFill>
                  <a:srgbClr val="FF0000"/>
                </a:solidFill>
              </a:rPr>
              <a:t>letters that comes prior.</a:t>
            </a:r>
            <a:endParaRPr lang="en-US" sz="2200" b="1" u="sng" dirty="0">
              <a:solidFill>
                <a:srgbClr val="FF0000"/>
              </a:solidFill>
            </a:endParaRPr>
          </a:p>
        </p:txBody>
      </p:sp>
      <p:cxnSp>
        <p:nvCxnSpPr>
          <p:cNvPr id="6" name="Straight Arrow Connector 5"/>
          <p:cNvCxnSpPr/>
          <p:nvPr/>
        </p:nvCxnSpPr>
        <p:spPr>
          <a:xfrm>
            <a:off x="777240" y="1635760"/>
            <a:ext cx="3891280" cy="304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645400" y="1447800"/>
            <a:ext cx="3657600" cy="369332"/>
          </a:xfrm>
          <a:prstGeom prst="rect">
            <a:avLst/>
          </a:prstGeom>
          <a:noFill/>
        </p:spPr>
        <p:txBody>
          <a:bodyPr wrap="square" rtlCol="0">
            <a:spAutoFit/>
          </a:bodyPr>
          <a:lstStyle/>
          <a:p>
            <a:r>
              <a:rPr lang="en-US" b="1" dirty="0" smtClean="0">
                <a:solidFill>
                  <a:srgbClr val="FF0000"/>
                </a:solidFill>
              </a:rPr>
              <a:t>Looping Backwards then Reprocess</a:t>
            </a:r>
            <a:endParaRPr lang="en-US" b="1" dirty="0">
              <a:solidFill>
                <a:srgbClr val="FF0000"/>
              </a:solidFill>
            </a:endParaRPr>
          </a:p>
        </p:txBody>
      </p:sp>
      <p:sp>
        <p:nvSpPr>
          <p:cNvPr id="8" name="TextBox 7"/>
          <p:cNvSpPr txBox="1"/>
          <p:nvPr/>
        </p:nvSpPr>
        <p:spPr>
          <a:xfrm>
            <a:off x="719521" y="897499"/>
            <a:ext cx="5603240" cy="461665"/>
          </a:xfrm>
          <a:prstGeom prst="rect">
            <a:avLst/>
          </a:prstGeom>
          <a:noFill/>
        </p:spPr>
        <p:txBody>
          <a:bodyPr wrap="square" rtlCol="0">
            <a:spAutoFit/>
          </a:bodyPr>
          <a:lstStyle/>
          <a:p>
            <a:r>
              <a:rPr lang="en-US" sz="2400" b="1" dirty="0" smtClean="0">
                <a:solidFill>
                  <a:srgbClr val="FF0000"/>
                </a:solidFill>
              </a:rPr>
              <a:t>1. Feed Forward, no Backward Looping</a:t>
            </a:r>
            <a:endParaRPr lang="en-US" sz="2400" b="1" dirty="0">
              <a:solidFill>
                <a:srgbClr val="FF0000"/>
              </a:solidFill>
            </a:endParaRPr>
          </a:p>
        </p:txBody>
      </p:sp>
      <p:sp>
        <p:nvSpPr>
          <p:cNvPr id="9" name="TextBox 8"/>
          <p:cNvSpPr txBox="1"/>
          <p:nvPr/>
        </p:nvSpPr>
        <p:spPr>
          <a:xfrm>
            <a:off x="6770517" y="865793"/>
            <a:ext cx="4964283" cy="461665"/>
          </a:xfrm>
          <a:prstGeom prst="rect">
            <a:avLst/>
          </a:prstGeom>
          <a:noFill/>
        </p:spPr>
        <p:txBody>
          <a:bodyPr wrap="square" rtlCol="0">
            <a:spAutoFit/>
          </a:bodyPr>
          <a:lstStyle/>
          <a:p>
            <a:r>
              <a:rPr lang="en-US" sz="2400" b="1" dirty="0" smtClean="0">
                <a:solidFill>
                  <a:srgbClr val="FF0000"/>
                </a:solidFill>
              </a:rPr>
              <a:t>2. </a:t>
            </a:r>
            <a:r>
              <a:rPr lang="en-US" sz="2400" b="1" dirty="0">
                <a:solidFill>
                  <a:srgbClr val="FF0000"/>
                </a:solidFill>
              </a:rPr>
              <a:t>Feed Forward </a:t>
            </a:r>
            <a:r>
              <a:rPr lang="en-US" sz="2400" b="1" dirty="0" smtClean="0">
                <a:solidFill>
                  <a:srgbClr val="FF0000"/>
                </a:solidFill>
              </a:rPr>
              <a:t>+ Backward Looping</a:t>
            </a:r>
            <a:endParaRPr lang="en-US" sz="2400" b="1" dirty="0">
              <a:solidFill>
                <a:srgbClr val="FF0000"/>
              </a:solidFill>
            </a:endParaRPr>
          </a:p>
        </p:txBody>
      </p:sp>
      <p:sp>
        <p:nvSpPr>
          <p:cNvPr id="10" name="TextBox 9"/>
          <p:cNvSpPr txBox="1"/>
          <p:nvPr/>
        </p:nvSpPr>
        <p:spPr>
          <a:xfrm>
            <a:off x="620107" y="4543090"/>
            <a:ext cx="5392840" cy="584775"/>
          </a:xfrm>
          <a:prstGeom prst="rect">
            <a:avLst/>
          </a:prstGeom>
          <a:solidFill>
            <a:schemeClr val="bg1"/>
          </a:solidFill>
        </p:spPr>
        <p:txBody>
          <a:bodyPr wrap="square" rtlCol="0">
            <a:spAutoFit/>
          </a:bodyPr>
          <a:lstStyle/>
          <a:p>
            <a:r>
              <a:rPr lang="en-US" sz="3200" b="1" dirty="0" smtClean="0">
                <a:solidFill>
                  <a:srgbClr val="FF0000"/>
                </a:solidFill>
              </a:rPr>
              <a:t>Feedforward Neural Network</a:t>
            </a:r>
            <a:endParaRPr lang="en-US" sz="3200" b="1" dirty="0">
              <a:solidFill>
                <a:srgbClr val="FF0000"/>
              </a:solidFill>
            </a:endParaRPr>
          </a:p>
        </p:txBody>
      </p:sp>
      <p:sp>
        <p:nvSpPr>
          <p:cNvPr id="11" name="TextBox 10"/>
          <p:cNvSpPr txBox="1"/>
          <p:nvPr/>
        </p:nvSpPr>
        <p:spPr>
          <a:xfrm>
            <a:off x="6012947" y="4156350"/>
            <a:ext cx="6202083" cy="954107"/>
          </a:xfrm>
          <a:prstGeom prst="rect">
            <a:avLst/>
          </a:prstGeom>
          <a:solidFill>
            <a:schemeClr val="bg1"/>
          </a:solidFill>
        </p:spPr>
        <p:txBody>
          <a:bodyPr wrap="square" rtlCol="0">
            <a:spAutoFit/>
          </a:bodyPr>
          <a:lstStyle/>
          <a:p>
            <a:pPr algn="ctr"/>
            <a:r>
              <a:rPr lang="en-US" sz="2800" b="1" dirty="0" err="1" smtClean="0">
                <a:solidFill>
                  <a:srgbClr val="FF0000"/>
                </a:solidFill>
              </a:rPr>
              <a:t>Recurrant</a:t>
            </a:r>
            <a:r>
              <a:rPr lang="en-US" sz="2800" b="1" dirty="0" smtClean="0">
                <a:solidFill>
                  <a:srgbClr val="FF0000"/>
                </a:solidFill>
              </a:rPr>
              <a:t> Feedforward and </a:t>
            </a:r>
            <a:r>
              <a:rPr lang="en-US" sz="2800" b="1" dirty="0">
                <a:solidFill>
                  <a:srgbClr val="FF0000"/>
                </a:solidFill>
              </a:rPr>
              <a:t>B</a:t>
            </a:r>
            <a:r>
              <a:rPr lang="en-US" sz="2800" b="1" dirty="0" smtClean="0">
                <a:solidFill>
                  <a:srgbClr val="FF0000"/>
                </a:solidFill>
              </a:rPr>
              <a:t>ackward Looping Neural Network</a:t>
            </a:r>
            <a:endParaRPr lang="en-US" sz="2800" b="1" dirty="0">
              <a:solidFill>
                <a:srgbClr val="FF0000"/>
              </a:solidFill>
            </a:endParaRPr>
          </a:p>
        </p:txBody>
      </p:sp>
    </p:spTree>
    <p:extLst>
      <p:ext uri="{BB962C8B-B14F-4D97-AF65-F5344CB8AC3E}">
        <p14:creationId xmlns:p14="http://schemas.microsoft.com/office/powerpoint/2010/main" val="17227682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15308" y="1301262"/>
            <a:ext cx="8042895" cy="923330"/>
          </a:xfrm>
          <a:prstGeom prst="rect">
            <a:avLst/>
          </a:prstGeom>
          <a:noFill/>
        </p:spPr>
        <p:txBody>
          <a:bodyPr wrap="square" rtlCol="0">
            <a:spAutoFit/>
          </a:bodyPr>
          <a:lstStyle/>
          <a:p>
            <a:r>
              <a:rPr lang="en-US" sz="5400" b="1" dirty="0" smtClean="0"/>
              <a:t>Unsupervised Learning</a:t>
            </a:r>
            <a:endParaRPr lang="en-US" sz="5400" b="1" dirty="0"/>
          </a:p>
        </p:txBody>
      </p:sp>
    </p:spTree>
    <p:extLst>
      <p:ext uri="{BB962C8B-B14F-4D97-AF65-F5344CB8AC3E}">
        <p14:creationId xmlns:p14="http://schemas.microsoft.com/office/powerpoint/2010/main" val="2023339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ChangeArrowheads="1"/>
          </p:cNvSpPr>
          <p:nvPr/>
        </p:nvSpPr>
        <p:spPr>
          <a:xfrm>
            <a:off x="811697" y="-7643"/>
            <a:ext cx="11840308" cy="892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smtClean="0"/>
              <a:t>Neural Network Example – </a:t>
            </a:r>
            <a:r>
              <a:rPr lang="en-US" altLang="en-US" sz="4000" b="1" u="sng" dirty="0" smtClean="0">
                <a:solidFill>
                  <a:srgbClr val="FF0000"/>
                </a:solidFill>
              </a:rPr>
              <a:t>MNIST</a:t>
            </a:r>
            <a:r>
              <a:rPr lang="en-US" altLang="en-US" sz="4000" b="1" dirty="0" smtClean="0"/>
              <a:t> Image Recognition</a:t>
            </a:r>
          </a:p>
        </p:txBody>
      </p:sp>
      <p:pic>
        <p:nvPicPr>
          <p:cNvPr id="3" name="Content Placeholder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0007" y="992580"/>
            <a:ext cx="11080353" cy="5677460"/>
          </a:xfrm>
          <a:prstGeom prst="rect">
            <a:avLst/>
          </a:prstGeom>
        </p:spPr>
      </p:pic>
      <p:sp>
        <p:nvSpPr>
          <p:cNvPr id="4" name="TextBox 6"/>
          <p:cNvSpPr txBox="1">
            <a:spLocks noChangeArrowheads="1"/>
          </p:cNvSpPr>
          <p:nvPr/>
        </p:nvSpPr>
        <p:spPr bwMode="auto">
          <a:xfrm>
            <a:off x="2971800" y="6403975"/>
            <a:ext cx="21367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baseline="-25000"/>
              <a:t>Image from: [Nielson]</a:t>
            </a:r>
          </a:p>
        </p:txBody>
      </p:sp>
      <p:sp>
        <p:nvSpPr>
          <p:cNvPr id="5" name="TextBox 4"/>
          <p:cNvSpPr txBox="1"/>
          <p:nvPr/>
        </p:nvSpPr>
        <p:spPr>
          <a:xfrm>
            <a:off x="1136430" y="3054282"/>
            <a:ext cx="1483360" cy="523220"/>
          </a:xfrm>
          <a:prstGeom prst="rect">
            <a:avLst/>
          </a:prstGeom>
          <a:noFill/>
        </p:spPr>
        <p:txBody>
          <a:bodyPr wrap="square" rtlCol="0">
            <a:spAutoFit/>
          </a:bodyPr>
          <a:lstStyle/>
          <a:p>
            <a:r>
              <a:rPr lang="en-US" sz="2800" b="1" dirty="0" smtClean="0">
                <a:solidFill>
                  <a:srgbClr val="FF0000"/>
                </a:solidFill>
              </a:rPr>
              <a:t>Inputs</a:t>
            </a:r>
            <a:endParaRPr lang="en-US" sz="2800" b="1" dirty="0">
              <a:solidFill>
                <a:srgbClr val="FF0000"/>
              </a:solidFill>
            </a:endParaRPr>
          </a:p>
        </p:txBody>
      </p:sp>
      <p:sp>
        <p:nvSpPr>
          <p:cNvPr id="6" name="TextBox 5"/>
          <p:cNvSpPr txBox="1"/>
          <p:nvPr/>
        </p:nvSpPr>
        <p:spPr>
          <a:xfrm>
            <a:off x="3616961" y="1550745"/>
            <a:ext cx="944880" cy="400110"/>
          </a:xfrm>
          <a:prstGeom prst="rect">
            <a:avLst/>
          </a:prstGeom>
          <a:noFill/>
        </p:spPr>
        <p:txBody>
          <a:bodyPr wrap="square" rtlCol="0">
            <a:spAutoFit/>
          </a:bodyPr>
          <a:lstStyle/>
          <a:p>
            <a:r>
              <a:rPr lang="en-US" sz="2000" b="1" dirty="0" smtClean="0">
                <a:solidFill>
                  <a:srgbClr val="FF0000"/>
                </a:solidFill>
              </a:rPr>
              <a:t>Affects</a:t>
            </a:r>
            <a:endParaRPr lang="en-US" sz="2000" b="1" dirty="0">
              <a:solidFill>
                <a:srgbClr val="FF0000"/>
              </a:solidFill>
            </a:endParaRPr>
          </a:p>
        </p:txBody>
      </p:sp>
      <p:sp>
        <p:nvSpPr>
          <p:cNvPr id="7" name="TextBox 6"/>
          <p:cNvSpPr txBox="1"/>
          <p:nvPr/>
        </p:nvSpPr>
        <p:spPr>
          <a:xfrm>
            <a:off x="3164840" y="1275080"/>
            <a:ext cx="2392680" cy="400110"/>
          </a:xfrm>
          <a:prstGeom prst="rect">
            <a:avLst/>
          </a:prstGeom>
          <a:noFill/>
        </p:spPr>
        <p:txBody>
          <a:bodyPr wrap="square" rtlCol="0">
            <a:spAutoFit/>
          </a:bodyPr>
          <a:lstStyle/>
          <a:p>
            <a:r>
              <a:rPr lang="en-US" sz="2000" b="1" dirty="0" smtClean="0">
                <a:solidFill>
                  <a:srgbClr val="FF0000"/>
                </a:solidFill>
              </a:rPr>
              <a:t>Links with Weights</a:t>
            </a:r>
            <a:endParaRPr lang="en-US" sz="2000" b="1" dirty="0">
              <a:solidFill>
                <a:srgbClr val="FF0000"/>
              </a:solidFill>
            </a:endParaRPr>
          </a:p>
        </p:txBody>
      </p:sp>
      <p:sp>
        <p:nvSpPr>
          <p:cNvPr id="8" name="TextBox 7"/>
          <p:cNvSpPr txBox="1"/>
          <p:nvPr/>
        </p:nvSpPr>
        <p:spPr>
          <a:xfrm>
            <a:off x="5267960" y="6463826"/>
            <a:ext cx="4667202" cy="400110"/>
          </a:xfrm>
          <a:prstGeom prst="rect">
            <a:avLst/>
          </a:prstGeom>
          <a:noFill/>
        </p:spPr>
        <p:txBody>
          <a:bodyPr wrap="square" rtlCol="0">
            <a:spAutoFit/>
          </a:bodyPr>
          <a:lstStyle/>
          <a:p>
            <a:r>
              <a:rPr lang="en-US" sz="2000" b="1" dirty="0" smtClean="0">
                <a:solidFill>
                  <a:srgbClr val="FF0000"/>
                </a:solidFill>
              </a:rPr>
              <a:t>15 Neuron Calculators in Hidden Layer</a:t>
            </a:r>
            <a:endParaRPr lang="en-US" sz="2000" b="1" dirty="0">
              <a:solidFill>
                <a:srgbClr val="FF0000"/>
              </a:solidFill>
            </a:endParaRPr>
          </a:p>
        </p:txBody>
      </p:sp>
      <p:sp>
        <p:nvSpPr>
          <p:cNvPr id="9" name="TextBox 8"/>
          <p:cNvSpPr txBox="1"/>
          <p:nvPr/>
        </p:nvSpPr>
        <p:spPr>
          <a:xfrm>
            <a:off x="7589520" y="1259840"/>
            <a:ext cx="2336800" cy="400110"/>
          </a:xfrm>
          <a:prstGeom prst="rect">
            <a:avLst/>
          </a:prstGeom>
          <a:noFill/>
        </p:spPr>
        <p:txBody>
          <a:bodyPr wrap="square" rtlCol="0">
            <a:spAutoFit/>
          </a:bodyPr>
          <a:lstStyle/>
          <a:p>
            <a:r>
              <a:rPr lang="en-US" sz="2000" b="1" dirty="0" smtClean="0">
                <a:solidFill>
                  <a:srgbClr val="FF0000"/>
                </a:solidFill>
              </a:rPr>
              <a:t>Activation Function</a:t>
            </a:r>
            <a:endParaRPr lang="en-US" sz="2000" b="1" dirty="0">
              <a:solidFill>
                <a:srgbClr val="FF0000"/>
              </a:solidFill>
            </a:endParaRPr>
          </a:p>
        </p:txBody>
      </p:sp>
      <p:sp>
        <p:nvSpPr>
          <p:cNvPr id="10" name="TextBox 9"/>
          <p:cNvSpPr txBox="1"/>
          <p:nvPr/>
        </p:nvSpPr>
        <p:spPr>
          <a:xfrm>
            <a:off x="9926320" y="1208675"/>
            <a:ext cx="2127102" cy="400110"/>
          </a:xfrm>
          <a:prstGeom prst="rect">
            <a:avLst/>
          </a:prstGeom>
          <a:noFill/>
        </p:spPr>
        <p:txBody>
          <a:bodyPr wrap="square" rtlCol="0">
            <a:spAutoFit/>
          </a:bodyPr>
          <a:lstStyle/>
          <a:p>
            <a:r>
              <a:rPr lang="en-US" sz="2000" b="1" dirty="0" smtClean="0">
                <a:solidFill>
                  <a:srgbClr val="FF0000"/>
                </a:solidFill>
              </a:rPr>
              <a:t>Result - </a:t>
            </a:r>
            <a:r>
              <a:rPr lang="en-US" sz="2000" b="1" dirty="0" err="1" smtClean="0">
                <a:solidFill>
                  <a:srgbClr val="FF0000"/>
                </a:solidFill>
              </a:rPr>
              <a:t>Outputed</a:t>
            </a:r>
            <a:endParaRPr lang="en-US" sz="2000" b="1" dirty="0">
              <a:solidFill>
                <a:srgbClr val="FF0000"/>
              </a:solidFill>
            </a:endParaRPr>
          </a:p>
        </p:txBody>
      </p:sp>
      <p:sp>
        <p:nvSpPr>
          <p:cNvPr id="11" name="Rectangle 10"/>
          <p:cNvSpPr/>
          <p:nvPr/>
        </p:nvSpPr>
        <p:spPr>
          <a:xfrm>
            <a:off x="2763520" y="6403975"/>
            <a:ext cx="2504440" cy="45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868343" y="644905"/>
            <a:ext cx="1590040" cy="400110"/>
          </a:xfrm>
          <a:prstGeom prst="rect">
            <a:avLst/>
          </a:prstGeom>
          <a:noFill/>
        </p:spPr>
        <p:txBody>
          <a:bodyPr wrap="square" rtlCol="0">
            <a:spAutoFit/>
          </a:bodyPr>
          <a:lstStyle/>
          <a:p>
            <a:r>
              <a:rPr lang="en-US" sz="2000" b="1" dirty="0" smtClean="0">
                <a:solidFill>
                  <a:srgbClr val="FF0000"/>
                </a:solidFill>
              </a:rPr>
              <a:t>Calculations</a:t>
            </a:r>
            <a:endParaRPr lang="en-US" sz="2000" b="1" dirty="0">
              <a:solidFill>
                <a:srgbClr val="FF0000"/>
              </a:solidFill>
            </a:endParaRPr>
          </a:p>
        </p:txBody>
      </p:sp>
      <p:sp>
        <p:nvSpPr>
          <p:cNvPr id="13" name="TextBox 12"/>
          <p:cNvSpPr txBox="1"/>
          <p:nvPr/>
        </p:nvSpPr>
        <p:spPr>
          <a:xfrm>
            <a:off x="886639" y="4822807"/>
            <a:ext cx="1818350" cy="461665"/>
          </a:xfrm>
          <a:prstGeom prst="rect">
            <a:avLst/>
          </a:prstGeom>
          <a:noFill/>
        </p:spPr>
        <p:txBody>
          <a:bodyPr wrap="square" rtlCol="0">
            <a:spAutoFit/>
          </a:bodyPr>
          <a:lstStyle/>
          <a:p>
            <a:r>
              <a:rPr lang="en-US" sz="2400" b="1" dirty="0" smtClean="0">
                <a:solidFill>
                  <a:srgbClr val="FF0000"/>
                </a:solidFill>
              </a:rPr>
              <a:t>784 Inputs</a:t>
            </a:r>
            <a:endParaRPr lang="en-US" sz="2400" b="1" dirty="0">
              <a:solidFill>
                <a:srgbClr val="FF0000"/>
              </a:solidFill>
            </a:endParaRPr>
          </a:p>
        </p:txBody>
      </p:sp>
      <p:sp>
        <p:nvSpPr>
          <p:cNvPr id="15" name="TextBox 14"/>
          <p:cNvSpPr txBox="1"/>
          <p:nvPr/>
        </p:nvSpPr>
        <p:spPr>
          <a:xfrm>
            <a:off x="9321655" y="5820583"/>
            <a:ext cx="2870345" cy="461665"/>
          </a:xfrm>
          <a:prstGeom prst="rect">
            <a:avLst/>
          </a:prstGeom>
          <a:noFill/>
        </p:spPr>
        <p:txBody>
          <a:bodyPr wrap="square" rtlCol="0">
            <a:spAutoFit/>
          </a:bodyPr>
          <a:lstStyle/>
          <a:p>
            <a:r>
              <a:rPr lang="en-US" sz="2400" b="1" dirty="0" smtClean="0">
                <a:solidFill>
                  <a:srgbClr val="FF0000"/>
                </a:solidFill>
              </a:rPr>
              <a:t>10 possible Outputs</a:t>
            </a:r>
            <a:endParaRPr lang="en-US" sz="2400" b="1" dirty="0">
              <a:solidFill>
                <a:srgbClr val="FF0000"/>
              </a:solidFill>
            </a:endParaRPr>
          </a:p>
        </p:txBody>
      </p:sp>
    </p:spTree>
    <p:extLst>
      <p:ext uri="{BB962C8B-B14F-4D97-AF65-F5344CB8AC3E}">
        <p14:creationId xmlns:p14="http://schemas.microsoft.com/office/powerpoint/2010/main" val="14148181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8EB3C39-EC00-AE49-95BB-F9E49B0362B7}"/>
              </a:ext>
            </a:extLst>
          </p:cNvPr>
          <p:cNvSpPr txBox="1">
            <a:spLocks noChangeArrowheads="1"/>
          </p:cNvSpPr>
          <p:nvPr/>
        </p:nvSpPr>
        <p:spPr>
          <a:xfrm>
            <a:off x="2310319" y="301238"/>
            <a:ext cx="8001000" cy="892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200" b="1" dirty="0" smtClean="0"/>
              <a:t>Pattern </a:t>
            </a:r>
            <a:r>
              <a:rPr lang="en-US" sz="3200" b="1" u="sng" dirty="0" smtClean="0"/>
              <a:t>Recognition</a:t>
            </a:r>
            <a:r>
              <a:rPr lang="en-US" sz="3200" b="1" dirty="0" smtClean="0"/>
              <a:t> vs. Pattern </a:t>
            </a:r>
            <a:r>
              <a:rPr lang="en-US" sz="3200" b="1" u="sng" dirty="0" smtClean="0"/>
              <a:t>Classification</a:t>
            </a:r>
            <a:endParaRPr lang="en-US" sz="4800" b="1" u="sng" dirty="0"/>
          </a:p>
        </p:txBody>
      </p:sp>
      <p:sp>
        <p:nvSpPr>
          <p:cNvPr id="3" name="Rectangle 2">
            <a:extLst>
              <a:ext uri="{FF2B5EF4-FFF2-40B4-BE49-F238E27FC236}">
                <a16:creationId xmlns:a16="http://schemas.microsoft.com/office/drawing/2014/main" id="{19918CC9-1520-964B-9E4D-565C244CA88C}"/>
              </a:ext>
            </a:extLst>
          </p:cNvPr>
          <p:cNvSpPr>
            <a:spLocks noChangeArrowheads="1"/>
          </p:cNvSpPr>
          <p:nvPr/>
        </p:nvSpPr>
        <p:spPr bwMode="auto">
          <a:xfrm>
            <a:off x="2706972" y="1981200"/>
            <a:ext cx="1752600" cy="1219200"/>
          </a:xfrm>
          <a:prstGeom prst="rect">
            <a:avLst/>
          </a:prstGeom>
          <a:solidFill>
            <a:schemeClr val="accent1"/>
          </a:solidFill>
          <a:ln w="9525">
            <a:solidFill>
              <a:schemeClr val="tx1"/>
            </a:solidFill>
            <a:miter lim="800000"/>
            <a:headEnd/>
            <a:tailEnd/>
          </a:ln>
          <a:effectLst>
            <a:outerShdw blurRad="63500" dist="107763" dir="18900000" algn="ctr" rotWithShape="0">
              <a:schemeClr val="bg2">
                <a:alpha val="74997"/>
              </a:schemeClr>
            </a:outerShdw>
          </a:effectLst>
        </p:spPr>
        <p:txBody>
          <a:bodyPr wrap="none" anchor="ctr"/>
          <a:lstStyle/>
          <a:p>
            <a:pPr algn="ctr" eaLnBrk="1" hangingPunct="1">
              <a:defRPr/>
            </a:pPr>
            <a:r>
              <a:rPr lang="en-US" sz="2000" b="1">
                <a:latin typeface="Arial" charset="0"/>
                <a:ea typeface="ＭＳ Ｐゴシック" charset="0"/>
              </a:rPr>
              <a:t>Feature </a:t>
            </a:r>
          </a:p>
          <a:p>
            <a:pPr algn="ctr" eaLnBrk="1" hangingPunct="1">
              <a:defRPr/>
            </a:pPr>
            <a:r>
              <a:rPr lang="en-US" sz="2000" b="1">
                <a:latin typeface="Arial" charset="0"/>
                <a:ea typeface="ＭＳ Ｐゴシック" charset="0"/>
              </a:rPr>
              <a:t>extraction</a:t>
            </a:r>
          </a:p>
        </p:txBody>
      </p:sp>
      <p:sp>
        <p:nvSpPr>
          <p:cNvPr id="4" name="Rectangle 5">
            <a:extLst>
              <a:ext uri="{FF2B5EF4-FFF2-40B4-BE49-F238E27FC236}">
                <a16:creationId xmlns:a16="http://schemas.microsoft.com/office/drawing/2014/main" id="{0679F0D7-B2E4-3043-9938-B321DEAF067E}"/>
              </a:ext>
            </a:extLst>
          </p:cNvPr>
          <p:cNvSpPr>
            <a:spLocks noChangeArrowheads="1"/>
          </p:cNvSpPr>
          <p:nvPr/>
        </p:nvSpPr>
        <p:spPr bwMode="auto">
          <a:xfrm>
            <a:off x="6212172" y="1981200"/>
            <a:ext cx="1752600" cy="1219200"/>
          </a:xfrm>
          <a:prstGeom prst="rect">
            <a:avLst/>
          </a:prstGeom>
          <a:solidFill>
            <a:schemeClr val="accent1"/>
          </a:solidFill>
          <a:ln w="9525">
            <a:solidFill>
              <a:schemeClr val="tx1"/>
            </a:solidFill>
            <a:miter lim="800000"/>
            <a:headEnd/>
            <a:tailEnd/>
          </a:ln>
          <a:effectLst>
            <a:outerShdw blurRad="63500" dist="107763" dir="18900000" algn="ctr" rotWithShape="0">
              <a:schemeClr val="bg2">
                <a:alpha val="74997"/>
              </a:schemeClr>
            </a:outerShdw>
          </a:effectLst>
        </p:spPr>
        <p:txBody>
          <a:bodyPr wrap="none" anchor="ctr"/>
          <a:lstStyle/>
          <a:p>
            <a:pPr algn="ctr" eaLnBrk="1" hangingPunct="1">
              <a:defRPr/>
            </a:pPr>
            <a:r>
              <a:rPr lang="en-US" sz="2000" b="1">
                <a:latin typeface="Arial" charset="0"/>
                <a:ea typeface="ＭＳ Ｐゴシック" charset="0"/>
              </a:rPr>
              <a:t>Pattern</a:t>
            </a:r>
          </a:p>
          <a:p>
            <a:pPr algn="ctr" eaLnBrk="1" hangingPunct="1">
              <a:defRPr/>
            </a:pPr>
            <a:r>
              <a:rPr lang="en-US" sz="2000" b="1">
                <a:latin typeface="Arial" charset="0"/>
                <a:ea typeface="ＭＳ Ｐゴシック" charset="0"/>
              </a:rPr>
              <a:t>classification</a:t>
            </a:r>
          </a:p>
        </p:txBody>
      </p:sp>
      <p:sp>
        <p:nvSpPr>
          <p:cNvPr id="5" name="Line 6"/>
          <p:cNvSpPr>
            <a:spLocks noChangeShapeType="1"/>
          </p:cNvSpPr>
          <p:nvPr/>
        </p:nvSpPr>
        <p:spPr bwMode="auto">
          <a:xfrm>
            <a:off x="1106772" y="2590800"/>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6" name="Text Box 7"/>
          <p:cNvSpPr txBox="1">
            <a:spLocks noChangeArrowheads="1"/>
          </p:cNvSpPr>
          <p:nvPr/>
        </p:nvSpPr>
        <p:spPr bwMode="auto">
          <a:xfrm>
            <a:off x="1335372" y="2241142"/>
            <a:ext cx="97494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b="1" dirty="0">
                <a:latin typeface="Tahoma" panose="020B0604030504040204" pitchFamily="34" charset="0"/>
              </a:rPr>
              <a:t>Input</a:t>
            </a:r>
          </a:p>
          <a:p>
            <a:pPr eaLnBrk="1" hangingPunct="1"/>
            <a:r>
              <a:rPr lang="en-US" altLang="en-US" sz="2000" b="1" dirty="0">
                <a:latin typeface="Tahoma" panose="020B0604030504040204" pitchFamily="34" charset="0"/>
              </a:rPr>
              <a:t>media</a:t>
            </a:r>
          </a:p>
        </p:txBody>
      </p:sp>
      <p:sp>
        <p:nvSpPr>
          <p:cNvPr id="7" name="Line 8"/>
          <p:cNvSpPr>
            <a:spLocks noChangeShapeType="1"/>
          </p:cNvSpPr>
          <p:nvPr/>
        </p:nvSpPr>
        <p:spPr bwMode="auto">
          <a:xfrm>
            <a:off x="4459572" y="2590800"/>
            <a:ext cx="1752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8" name="Text Box 9"/>
          <p:cNvSpPr txBox="1">
            <a:spLocks noChangeArrowheads="1"/>
          </p:cNvSpPr>
          <p:nvPr/>
        </p:nvSpPr>
        <p:spPr bwMode="auto">
          <a:xfrm>
            <a:off x="4735256" y="2217807"/>
            <a:ext cx="117211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b="1" dirty="0">
                <a:latin typeface="Tahoma" panose="020B0604030504040204" pitchFamily="34" charset="0"/>
              </a:rPr>
              <a:t>Feature</a:t>
            </a:r>
          </a:p>
          <a:p>
            <a:pPr eaLnBrk="1" hangingPunct="1"/>
            <a:r>
              <a:rPr lang="en-US" altLang="en-US" sz="2000" b="1" dirty="0">
                <a:latin typeface="Tahoma" panose="020B0604030504040204" pitchFamily="34" charset="0"/>
              </a:rPr>
              <a:t>vector</a:t>
            </a:r>
          </a:p>
        </p:txBody>
      </p:sp>
      <p:sp>
        <p:nvSpPr>
          <p:cNvPr id="9" name="Line 10"/>
          <p:cNvSpPr>
            <a:spLocks noChangeShapeType="1"/>
          </p:cNvSpPr>
          <p:nvPr/>
        </p:nvSpPr>
        <p:spPr bwMode="auto">
          <a:xfrm>
            <a:off x="7964772" y="2590800"/>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0" name="Rectangle 12"/>
          <p:cNvSpPr>
            <a:spLocks noChangeArrowheads="1"/>
          </p:cNvSpPr>
          <p:nvPr/>
        </p:nvSpPr>
        <p:spPr bwMode="auto">
          <a:xfrm>
            <a:off x="5907372" y="1333500"/>
            <a:ext cx="65088" cy="2476500"/>
          </a:xfrm>
          <a:prstGeom prst="rect">
            <a:avLst/>
          </a:prstGeom>
          <a:solidFill>
            <a:schemeClr val="accent1"/>
          </a:solidFill>
          <a:ln>
            <a:noFill/>
          </a:ln>
          <a:effectLst>
            <a:prstShdw prst="shdw17" dist="17961" dir="2700000">
              <a:srgbClr val="8E824E">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000" b="1"/>
          </a:p>
        </p:txBody>
      </p:sp>
      <p:sp>
        <p:nvSpPr>
          <p:cNvPr id="11" name="Text Box 13"/>
          <p:cNvSpPr txBox="1">
            <a:spLocks noChangeArrowheads="1"/>
          </p:cNvSpPr>
          <p:nvPr/>
        </p:nvSpPr>
        <p:spPr bwMode="auto">
          <a:xfrm>
            <a:off x="8115585" y="2077720"/>
            <a:ext cx="22394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b="1" dirty="0" smtClean="0">
                <a:latin typeface="Tahoma" panose="020B0604030504040204" pitchFamily="34" charset="0"/>
              </a:rPr>
              <a:t>Recognition</a:t>
            </a:r>
          </a:p>
          <a:p>
            <a:pPr algn="ctr" eaLnBrk="1" hangingPunct="1"/>
            <a:endParaRPr lang="en-US" altLang="en-US" sz="2000" b="1" dirty="0">
              <a:latin typeface="Tahoma" panose="020B0604030504040204" pitchFamily="34" charset="0"/>
            </a:endParaRPr>
          </a:p>
          <a:p>
            <a:pPr algn="ctr" eaLnBrk="1" hangingPunct="1"/>
            <a:r>
              <a:rPr lang="en-US" altLang="en-US" sz="2000" b="1" dirty="0">
                <a:latin typeface="Tahoma" panose="020B0604030504040204" pitchFamily="34" charset="0"/>
              </a:rPr>
              <a:t>result</a:t>
            </a:r>
          </a:p>
        </p:txBody>
      </p:sp>
      <p:sp>
        <p:nvSpPr>
          <p:cNvPr id="12" name="Text Box 14"/>
          <p:cNvSpPr txBox="1">
            <a:spLocks noChangeArrowheads="1"/>
          </p:cNvSpPr>
          <p:nvPr/>
        </p:nvSpPr>
        <p:spPr bwMode="auto">
          <a:xfrm>
            <a:off x="1335372" y="3350003"/>
            <a:ext cx="40751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rgbClr val="FF0000"/>
                </a:solidFill>
                <a:latin typeface="Tahoma" panose="020B0604030504040204" pitchFamily="34" charset="0"/>
              </a:rPr>
              <a:t>Need </a:t>
            </a:r>
            <a:r>
              <a:rPr lang="en-US" altLang="en-US" b="1" dirty="0" smtClean="0">
                <a:solidFill>
                  <a:srgbClr val="FF0000"/>
                </a:solidFill>
                <a:latin typeface="Tahoma" panose="020B0604030504040204" pitchFamily="34" charset="0"/>
              </a:rPr>
              <a:t>Domain </a:t>
            </a:r>
            <a:r>
              <a:rPr lang="en-US" altLang="en-US" b="1" dirty="0">
                <a:solidFill>
                  <a:srgbClr val="FF0000"/>
                </a:solidFill>
                <a:latin typeface="Tahoma" panose="020B0604030504040204" pitchFamily="34" charset="0"/>
              </a:rPr>
              <a:t>K</a:t>
            </a:r>
            <a:r>
              <a:rPr lang="en-US" altLang="en-US" b="1" dirty="0" smtClean="0">
                <a:solidFill>
                  <a:srgbClr val="FF0000"/>
                </a:solidFill>
                <a:latin typeface="Tahoma" panose="020B0604030504040204" pitchFamily="34" charset="0"/>
              </a:rPr>
              <a:t>nowledge</a:t>
            </a:r>
            <a:endParaRPr lang="en-US" altLang="en-US" b="1" dirty="0">
              <a:solidFill>
                <a:srgbClr val="FF0000"/>
              </a:solidFill>
              <a:latin typeface="Tahoma" panose="020B0604030504040204" pitchFamily="34" charset="0"/>
            </a:endParaRPr>
          </a:p>
        </p:txBody>
      </p:sp>
      <p:sp>
        <p:nvSpPr>
          <p:cNvPr id="13" name="TextBox 5"/>
          <p:cNvSpPr txBox="1">
            <a:spLocks noChangeArrowheads="1"/>
          </p:cNvSpPr>
          <p:nvPr/>
        </p:nvSpPr>
        <p:spPr bwMode="auto">
          <a:xfrm>
            <a:off x="2916522" y="4089400"/>
            <a:ext cx="534425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b="1" dirty="0"/>
              <a:t>Pattern Classification and Scene Analysis</a:t>
            </a:r>
          </a:p>
          <a:p>
            <a:endParaRPr lang="en-US" altLang="en-US" sz="2000" b="1" dirty="0"/>
          </a:p>
          <a:p>
            <a:endParaRPr lang="en-US" altLang="en-US" sz="2000" b="1" dirty="0"/>
          </a:p>
        </p:txBody>
      </p:sp>
      <p:sp>
        <p:nvSpPr>
          <p:cNvPr id="14" name="TextBox 13"/>
          <p:cNvSpPr txBox="1"/>
          <p:nvPr/>
        </p:nvSpPr>
        <p:spPr>
          <a:xfrm>
            <a:off x="1861152" y="5207000"/>
            <a:ext cx="3693160" cy="369332"/>
          </a:xfrm>
          <a:prstGeom prst="rect">
            <a:avLst/>
          </a:prstGeom>
          <a:noFill/>
        </p:spPr>
        <p:txBody>
          <a:bodyPr wrap="square" rtlCol="0">
            <a:spAutoFit/>
          </a:bodyPr>
          <a:lstStyle/>
          <a:p>
            <a:endParaRPr lang="en-US" dirty="0"/>
          </a:p>
        </p:txBody>
      </p:sp>
      <p:sp>
        <p:nvSpPr>
          <p:cNvPr id="15" name="Text Box 14"/>
          <p:cNvSpPr txBox="1">
            <a:spLocks noChangeArrowheads="1"/>
          </p:cNvSpPr>
          <p:nvPr/>
        </p:nvSpPr>
        <p:spPr bwMode="auto">
          <a:xfrm>
            <a:off x="6223202" y="3350002"/>
            <a:ext cx="57326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rgbClr val="FF0000"/>
                </a:solidFill>
                <a:latin typeface="Tahoma" panose="020B0604030504040204" pitchFamily="34" charset="0"/>
              </a:rPr>
              <a:t>Need </a:t>
            </a:r>
            <a:r>
              <a:rPr lang="en-US" altLang="en-US" b="1" dirty="0" smtClean="0">
                <a:solidFill>
                  <a:srgbClr val="FF0000"/>
                </a:solidFill>
                <a:latin typeface="Tahoma" panose="020B0604030504040204" pitchFamily="34" charset="0"/>
              </a:rPr>
              <a:t>Prior Domain Knowledge</a:t>
            </a:r>
          </a:p>
          <a:p>
            <a:pPr eaLnBrk="1" hangingPunct="1"/>
            <a:r>
              <a:rPr lang="en-US" altLang="en-US" b="1" dirty="0" smtClean="0">
                <a:solidFill>
                  <a:srgbClr val="FF0000"/>
                </a:solidFill>
                <a:latin typeface="Tahoma" panose="020B0604030504040204" pitchFamily="34" charset="0"/>
              </a:rPr>
              <a:t>Classifies based on Training Images</a:t>
            </a:r>
            <a:endParaRPr lang="en-US" altLang="en-US" b="1" dirty="0">
              <a:solidFill>
                <a:srgbClr val="FF0000"/>
              </a:solidFill>
              <a:latin typeface="Tahoma" panose="020B0604030504040204" pitchFamily="34" charset="0"/>
            </a:endParaRPr>
          </a:p>
        </p:txBody>
      </p:sp>
    </p:spTree>
    <p:extLst>
      <p:ext uri="{BB962C8B-B14F-4D97-AF65-F5344CB8AC3E}">
        <p14:creationId xmlns:p14="http://schemas.microsoft.com/office/powerpoint/2010/main" val="18422995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noChangeArrowheads="1"/>
          </p:cNvSpPr>
          <p:nvPr/>
        </p:nvSpPr>
        <p:spPr>
          <a:xfrm>
            <a:off x="573950" y="382056"/>
            <a:ext cx="10713643" cy="457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3600" b="1" dirty="0" smtClean="0"/>
              <a:t>Supervised vs. unsupervised</a:t>
            </a:r>
          </a:p>
          <a:p>
            <a:pPr>
              <a:lnSpc>
                <a:spcPct val="150000"/>
              </a:lnSpc>
            </a:pPr>
            <a:r>
              <a:rPr lang="en-US" altLang="en-US" sz="3600" b="1" dirty="0" smtClean="0"/>
              <a:t>Parametric vs. non-parametric</a:t>
            </a:r>
          </a:p>
          <a:p>
            <a:pPr>
              <a:lnSpc>
                <a:spcPct val="150000"/>
              </a:lnSpc>
            </a:pPr>
            <a:r>
              <a:rPr lang="en-US" altLang="en-US" sz="3600" b="1" dirty="0" smtClean="0"/>
              <a:t>Classification vs. regression vs. generation</a:t>
            </a:r>
          </a:p>
          <a:p>
            <a:pPr>
              <a:lnSpc>
                <a:spcPct val="150000"/>
              </a:lnSpc>
            </a:pPr>
            <a:r>
              <a:rPr lang="en-US" altLang="en-US" sz="3600" b="1" dirty="0" smtClean="0"/>
              <a:t>Training set vs. test set vs. validation set</a:t>
            </a:r>
          </a:p>
          <a:p>
            <a:pPr>
              <a:lnSpc>
                <a:spcPct val="150000"/>
              </a:lnSpc>
            </a:pPr>
            <a:r>
              <a:rPr lang="en-US" altLang="en-US" sz="3600" b="1" dirty="0" smtClean="0"/>
              <a:t>Cross-validation</a:t>
            </a:r>
          </a:p>
        </p:txBody>
      </p:sp>
    </p:spTree>
    <p:extLst>
      <p:ext uri="{BB962C8B-B14F-4D97-AF65-F5344CB8AC3E}">
        <p14:creationId xmlns:p14="http://schemas.microsoft.com/office/powerpoint/2010/main" val="10105001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6854" y="1448342"/>
            <a:ext cx="10289690" cy="2585323"/>
          </a:xfrm>
          <a:prstGeom prst="rect">
            <a:avLst/>
          </a:prstGeom>
          <a:noFill/>
        </p:spPr>
        <p:txBody>
          <a:bodyPr wrap="square" rtlCol="0">
            <a:spAutoFit/>
          </a:bodyPr>
          <a:lstStyle/>
          <a:p>
            <a:pPr algn="ctr"/>
            <a:r>
              <a:rPr lang="en-US" sz="5400" b="1" dirty="0" smtClean="0"/>
              <a:t>Simplified Example </a:t>
            </a:r>
          </a:p>
          <a:p>
            <a:pPr algn="ctr"/>
            <a:endParaRPr lang="en-US" sz="5400" b="1" dirty="0" smtClean="0"/>
          </a:p>
          <a:p>
            <a:pPr algn="ctr"/>
            <a:r>
              <a:rPr lang="en-US" sz="5400" b="1" dirty="0" smtClean="0"/>
              <a:t>Two Hidden Layer Neural Network</a:t>
            </a:r>
            <a:endParaRPr lang="en-US" sz="5400" b="1" dirty="0"/>
          </a:p>
        </p:txBody>
      </p:sp>
      <p:cxnSp>
        <p:nvCxnSpPr>
          <p:cNvPr id="6" name="Straight Connector 5"/>
          <p:cNvCxnSpPr/>
          <p:nvPr/>
        </p:nvCxnSpPr>
        <p:spPr>
          <a:xfrm>
            <a:off x="1031358" y="3948605"/>
            <a:ext cx="470034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204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656348" y="134471"/>
            <a:ext cx="11350772" cy="6536152"/>
            <a:chOff x="569626" y="134471"/>
            <a:chExt cx="9743607" cy="5966526"/>
          </a:xfrm>
        </p:grpSpPr>
        <p:sp>
          <p:nvSpPr>
            <p:cNvPr id="2" name="Rectangle 1"/>
            <p:cNvSpPr/>
            <p:nvPr/>
          </p:nvSpPr>
          <p:spPr>
            <a:xfrm>
              <a:off x="1108038" y="1097281"/>
              <a:ext cx="865990" cy="45612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3" name="Rectangle 2"/>
            <p:cNvSpPr/>
            <p:nvPr/>
          </p:nvSpPr>
          <p:spPr>
            <a:xfrm>
              <a:off x="6307566" y="1778598"/>
              <a:ext cx="865990" cy="2701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 name="Rectangle 3"/>
            <p:cNvSpPr/>
            <p:nvPr/>
          </p:nvSpPr>
          <p:spPr>
            <a:xfrm>
              <a:off x="8730724" y="2108499"/>
              <a:ext cx="865990" cy="18745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5" name="Oval 4"/>
            <p:cNvSpPr/>
            <p:nvPr/>
          </p:nvSpPr>
          <p:spPr>
            <a:xfrm>
              <a:off x="8787201" y="3246118"/>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6" name="Oval 5"/>
            <p:cNvSpPr/>
            <p:nvPr/>
          </p:nvSpPr>
          <p:spPr>
            <a:xfrm>
              <a:off x="8787200" y="2335305"/>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7" name="Oval 6"/>
            <p:cNvSpPr/>
            <p:nvPr/>
          </p:nvSpPr>
          <p:spPr>
            <a:xfrm>
              <a:off x="6364042" y="3609187"/>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8" name="Oval 7"/>
            <p:cNvSpPr/>
            <p:nvPr/>
          </p:nvSpPr>
          <p:spPr>
            <a:xfrm>
              <a:off x="6364043" y="2802367"/>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9" name="Oval 8"/>
            <p:cNvSpPr/>
            <p:nvPr/>
          </p:nvSpPr>
          <p:spPr>
            <a:xfrm>
              <a:off x="6364043" y="1930997"/>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 name="Oval 9"/>
            <p:cNvSpPr/>
            <p:nvPr/>
          </p:nvSpPr>
          <p:spPr>
            <a:xfrm>
              <a:off x="1173480" y="4982583"/>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1" name="Oval 10"/>
            <p:cNvSpPr/>
            <p:nvPr/>
          </p:nvSpPr>
          <p:spPr>
            <a:xfrm>
              <a:off x="1150173" y="4050253"/>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2" name="Oval 11"/>
            <p:cNvSpPr/>
            <p:nvPr/>
          </p:nvSpPr>
          <p:spPr>
            <a:xfrm>
              <a:off x="1157345" y="3178884"/>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Oval 12"/>
            <p:cNvSpPr/>
            <p:nvPr/>
          </p:nvSpPr>
          <p:spPr>
            <a:xfrm>
              <a:off x="1147482" y="2307515"/>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4" name="Oval 13"/>
            <p:cNvSpPr/>
            <p:nvPr/>
          </p:nvSpPr>
          <p:spPr>
            <a:xfrm>
              <a:off x="1143897" y="1452282"/>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5" name="Rectangle 14"/>
            <p:cNvSpPr/>
            <p:nvPr/>
          </p:nvSpPr>
          <p:spPr>
            <a:xfrm>
              <a:off x="3451413" y="1778599"/>
              <a:ext cx="865990" cy="2701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6" name="Oval 15"/>
            <p:cNvSpPr/>
            <p:nvPr/>
          </p:nvSpPr>
          <p:spPr>
            <a:xfrm>
              <a:off x="3507889" y="3609188"/>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7" name="Oval 16"/>
            <p:cNvSpPr/>
            <p:nvPr/>
          </p:nvSpPr>
          <p:spPr>
            <a:xfrm>
              <a:off x="3507890" y="2802368"/>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8" name="Oval 17"/>
            <p:cNvSpPr/>
            <p:nvPr/>
          </p:nvSpPr>
          <p:spPr>
            <a:xfrm>
              <a:off x="3507890" y="1930998"/>
              <a:ext cx="753035" cy="5163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cxnSp>
          <p:nvCxnSpPr>
            <p:cNvPr id="19" name="Straight Arrow Connector 18"/>
            <p:cNvCxnSpPr>
              <a:stCxn id="14" idx="6"/>
            </p:cNvCxnSpPr>
            <p:nvPr/>
          </p:nvCxnSpPr>
          <p:spPr>
            <a:xfrm>
              <a:off x="1896932" y="1710466"/>
              <a:ext cx="1610957"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5"/>
              <a:endCxn id="17" idx="2"/>
            </p:cNvCxnSpPr>
            <p:nvPr/>
          </p:nvCxnSpPr>
          <p:spPr>
            <a:xfrm>
              <a:off x="1786653" y="1893029"/>
              <a:ext cx="1721237" cy="11675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678193" y="1968649"/>
              <a:ext cx="1829696" cy="17938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3"/>
            </p:cNvCxnSpPr>
            <p:nvPr/>
          </p:nvCxnSpPr>
          <p:spPr>
            <a:xfrm flipV="1">
              <a:off x="1896931" y="2371745"/>
              <a:ext cx="1721238" cy="28183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7" idx="3"/>
            </p:cNvCxnSpPr>
            <p:nvPr/>
          </p:nvCxnSpPr>
          <p:spPr>
            <a:xfrm flipV="1">
              <a:off x="1896931" y="3243115"/>
              <a:ext cx="1721238" cy="2113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857713" y="4001815"/>
              <a:ext cx="1716633" cy="1404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240979" y="2108499"/>
              <a:ext cx="210580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278180" y="2351889"/>
              <a:ext cx="2129568" cy="1475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885277" y="3983018"/>
              <a:ext cx="1626430" cy="3896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88205" y="3246118"/>
              <a:ext cx="1667880" cy="997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829243" y="2432812"/>
              <a:ext cx="1942734" cy="17274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26112" y="2282361"/>
              <a:ext cx="1664522" cy="110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5" idx="1"/>
            </p:cNvCxnSpPr>
            <p:nvPr/>
          </p:nvCxnSpPr>
          <p:spPr>
            <a:xfrm>
              <a:off x="1880460" y="2575882"/>
              <a:ext cx="1570953" cy="553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6" idx="2"/>
            </p:cNvCxnSpPr>
            <p:nvPr/>
          </p:nvCxnSpPr>
          <p:spPr>
            <a:xfrm>
              <a:off x="1743123" y="2762694"/>
              <a:ext cx="1764766" cy="1104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840452" y="2366456"/>
              <a:ext cx="1701293" cy="932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880460" y="3214831"/>
              <a:ext cx="1677756" cy="15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846604" y="3572514"/>
              <a:ext cx="1600991" cy="361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6" idx="1"/>
            </p:cNvCxnSpPr>
            <p:nvPr/>
          </p:nvCxnSpPr>
          <p:spPr>
            <a:xfrm>
              <a:off x="7077184" y="2109131"/>
              <a:ext cx="1820295" cy="301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9" idx="2"/>
            </p:cNvCxnSpPr>
            <p:nvPr/>
          </p:nvCxnSpPr>
          <p:spPr>
            <a:xfrm flipV="1">
              <a:off x="4258916" y="2189181"/>
              <a:ext cx="2105127" cy="802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229093" y="3962138"/>
              <a:ext cx="2156034" cy="396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8" idx="1"/>
            </p:cNvCxnSpPr>
            <p:nvPr/>
          </p:nvCxnSpPr>
          <p:spPr>
            <a:xfrm>
              <a:off x="4249607" y="2260901"/>
              <a:ext cx="2224715" cy="6170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157651" y="2351889"/>
              <a:ext cx="2260195" cy="13364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125370" y="2242421"/>
              <a:ext cx="1661830" cy="11354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7077184" y="2625498"/>
              <a:ext cx="1710016" cy="3802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5" idx="2"/>
            </p:cNvCxnSpPr>
            <p:nvPr/>
          </p:nvCxnSpPr>
          <p:spPr>
            <a:xfrm>
              <a:off x="7081665" y="3118006"/>
              <a:ext cx="1705536" cy="386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6" idx="3"/>
            </p:cNvCxnSpPr>
            <p:nvPr/>
          </p:nvCxnSpPr>
          <p:spPr>
            <a:xfrm flipV="1">
              <a:off x="7053427" y="2776052"/>
              <a:ext cx="1844052" cy="9686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5" idx="3"/>
            </p:cNvCxnSpPr>
            <p:nvPr/>
          </p:nvCxnSpPr>
          <p:spPr>
            <a:xfrm flipV="1">
              <a:off x="7125370" y="3686865"/>
              <a:ext cx="1772110" cy="221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3" idx="1"/>
            </p:cNvCxnSpPr>
            <p:nvPr/>
          </p:nvCxnSpPr>
          <p:spPr>
            <a:xfrm>
              <a:off x="4250288" y="3106668"/>
              <a:ext cx="2057278" cy="229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229094" y="3217701"/>
              <a:ext cx="2112328" cy="5989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3173506" y="1183340"/>
              <a:ext cx="4233134" cy="371676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TextBox 48"/>
            <p:cNvSpPr txBox="1"/>
            <p:nvPr/>
          </p:nvSpPr>
          <p:spPr>
            <a:xfrm>
              <a:off x="1108038" y="372946"/>
              <a:ext cx="1237130" cy="461665"/>
            </a:xfrm>
            <a:prstGeom prst="rect">
              <a:avLst/>
            </a:prstGeom>
            <a:noFill/>
          </p:spPr>
          <p:txBody>
            <a:bodyPr wrap="square" rtlCol="0">
              <a:spAutoFit/>
            </a:bodyPr>
            <a:lstStyle/>
            <a:p>
              <a:r>
                <a:rPr lang="en-US" sz="2400" b="1" dirty="0" smtClean="0"/>
                <a:t>Inputs</a:t>
              </a:r>
              <a:endParaRPr lang="en-US" sz="2400" b="1" dirty="0"/>
            </a:p>
          </p:txBody>
        </p:sp>
        <p:sp>
          <p:nvSpPr>
            <p:cNvPr id="50" name="TextBox 49"/>
            <p:cNvSpPr txBox="1"/>
            <p:nvPr/>
          </p:nvSpPr>
          <p:spPr>
            <a:xfrm>
              <a:off x="8359584" y="1183340"/>
              <a:ext cx="1237130" cy="461665"/>
            </a:xfrm>
            <a:prstGeom prst="rect">
              <a:avLst/>
            </a:prstGeom>
            <a:noFill/>
          </p:spPr>
          <p:txBody>
            <a:bodyPr wrap="square" rtlCol="0">
              <a:spAutoFit/>
            </a:bodyPr>
            <a:lstStyle/>
            <a:p>
              <a:r>
                <a:rPr lang="en-US" sz="2400" b="1" dirty="0" smtClean="0"/>
                <a:t>Outputs</a:t>
              </a:r>
              <a:endParaRPr lang="en-US" sz="2400" b="1" dirty="0"/>
            </a:p>
          </p:txBody>
        </p:sp>
        <p:sp>
          <p:nvSpPr>
            <p:cNvPr id="51" name="TextBox 50"/>
            <p:cNvSpPr txBox="1"/>
            <p:nvPr/>
          </p:nvSpPr>
          <p:spPr>
            <a:xfrm>
              <a:off x="3771977" y="262770"/>
              <a:ext cx="3695339" cy="533812"/>
            </a:xfrm>
            <a:prstGeom prst="rect">
              <a:avLst/>
            </a:prstGeom>
            <a:noFill/>
          </p:spPr>
          <p:txBody>
            <a:bodyPr wrap="square" rtlCol="0">
              <a:spAutoFit/>
            </a:bodyPr>
            <a:lstStyle/>
            <a:p>
              <a:r>
                <a:rPr lang="en-US" sz="3200" b="1" dirty="0" smtClean="0">
                  <a:solidFill>
                    <a:srgbClr val="FF0000"/>
                  </a:solidFill>
                </a:rPr>
                <a:t>Hidden Internal Layers</a:t>
              </a:r>
              <a:endParaRPr lang="en-US" sz="3200" b="1" dirty="0">
                <a:solidFill>
                  <a:srgbClr val="FF0000"/>
                </a:solidFill>
              </a:endParaRPr>
            </a:p>
          </p:txBody>
        </p:sp>
        <p:sp>
          <p:nvSpPr>
            <p:cNvPr id="52" name="TextBox 51"/>
            <p:cNvSpPr txBox="1"/>
            <p:nvPr/>
          </p:nvSpPr>
          <p:spPr>
            <a:xfrm>
              <a:off x="3173506" y="1191117"/>
              <a:ext cx="4662736" cy="421431"/>
            </a:xfrm>
            <a:prstGeom prst="rect">
              <a:avLst/>
            </a:prstGeom>
            <a:noFill/>
          </p:spPr>
          <p:txBody>
            <a:bodyPr wrap="square" rtlCol="0">
              <a:spAutoFit/>
            </a:bodyPr>
            <a:lstStyle/>
            <a:p>
              <a:r>
                <a:rPr lang="en-US" sz="2400" b="1" dirty="0" smtClean="0">
                  <a:solidFill>
                    <a:srgbClr val="FF0000"/>
                  </a:solidFill>
                </a:rPr>
                <a:t>Separately weighted Interconnections </a:t>
              </a:r>
              <a:endParaRPr lang="en-US" sz="2400" b="1" dirty="0">
                <a:solidFill>
                  <a:srgbClr val="FF0000"/>
                </a:solidFill>
              </a:endParaRPr>
            </a:p>
          </p:txBody>
        </p:sp>
        <p:sp>
          <p:nvSpPr>
            <p:cNvPr id="53" name="Rectangle 52"/>
            <p:cNvSpPr/>
            <p:nvPr/>
          </p:nvSpPr>
          <p:spPr>
            <a:xfrm>
              <a:off x="569626" y="134471"/>
              <a:ext cx="9743607" cy="59665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2417056" y="4882900"/>
              <a:ext cx="7491441" cy="71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5" name="Rectangle 54"/>
          <p:cNvSpPr/>
          <p:nvPr/>
        </p:nvSpPr>
        <p:spPr>
          <a:xfrm>
            <a:off x="2951480" y="1189201"/>
            <a:ext cx="5867400" cy="436323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3891516" y="6011099"/>
            <a:ext cx="5172740" cy="584775"/>
          </a:xfrm>
          <a:prstGeom prst="rect">
            <a:avLst/>
          </a:prstGeom>
          <a:noFill/>
        </p:spPr>
        <p:txBody>
          <a:bodyPr wrap="square" rtlCol="0">
            <a:spAutoFit/>
          </a:bodyPr>
          <a:lstStyle/>
          <a:p>
            <a:r>
              <a:rPr lang="en-US" sz="3200" b="1" dirty="0" smtClean="0"/>
              <a:t>Forward Propagation</a:t>
            </a:r>
            <a:endParaRPr lang="en-US" sz="3200" b="1" dirty="0"/>
          </a:p>
        </p:txBody>
      </p:sp>
    </p:spTree>
    <p:extLst>
      <p:ext uri="{BB962C8B-B14F-4D97-AF65-F5344CB8AC3E}">
        <p14:creationId xmlns:p14="http://schemas.microsoft.com/office/powerpoint/2010/main" val="19586522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72" y="182880"/>
            <a:ext cx="10666408" cy="6568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3620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9988" y="393894"/>
            <a:ext cx="10058400" cy="5262979"/>
          </a:xfrm>
          <a:prstGeom prst="rect">
            <a:avLst/>
          </a:prstGeom>
          <a:noFill/>
        </p:spPr>
        <p:txBody>
          <a:bodyPr wrap="square" rtlCol="0">
            <a:spAutoFit/>
          </a:bodyPr>
          <a:lstStyle/>
          <a:p>
            <a:r>
              <a:rPr lang="en-US" sz="4800" b="1" u="sng" dirty="0" smtClean="0"/>
              <a:t>Each Processing Node </a:t>
            </a:r>
            <a:r>
              <a:rPr lang="en-US" sz="4800" b="1" dirty="0" smtClean="0"/>
              <a:t>in a Vertical Layer </a:t>
            </a:r>
            <a:r>
              <a:rPr lang="en-US" sz="4800" b="1" u="sng" dirty="0" smtClean="0"/>
              <a:t>receives the Weighted, Biased </a:t>
            </a:r>
            <a:r>
              <a:rPr lang="en-US" sz="4800" b="1" dirty="0" smtClean="0"/>
              <a:t>input from all the input nodes.</a:t>
            </a:r>
          </a:p>
          <a:p>
            <a:endParaRPr lang="en-US" sz="4800" b="1" dirty="0"/>
          </a:p>
          <a:p>
            <a:r>
              <a:rPr lang="en-US" sz="4800" b="1" dirty="0" smtClean="0"/>
              <a:t>In the </a:t>
            </a:r>
            <a:r>
              <a:rPr lang="en-US" sz="4800" b="1" u="sng" dirty="0"/>
              <a:t>N</a:t>
            </a:r>
            <a:r>
              <a:rPr lang="en-US" sz="4800" b="1" u="sng" dirty="0" smtClean="0"/>
              <a:t>ext Layer </a:t>
            </a:r>
            <a:r>
              <a:rPr lang="en-US" sz="4800" b="1" dirty="0" smtClean="0"/>
              <a:t>each </a:t>
            </a:r>
            <a:r>
              <a:rPr lang="en-US" sz="4800" b="1" u="sng" dirty="0" smtClean="0"/>
              <a:t>Processing Node </a:t>
            </a:r>
            <a:r>
              <a:rPr lang="en-US" sz="4800" b="1" dirty="0" smtClean="0"/>
              <a:t>receives all the weighted output from </a:t>
            </a:r>
            <a:r>
              <a:rPr lang="en-US" sz="4800" b="1" dirty="0"/>
              <a:t>a</a:t>
            </a:r>
            <a:r>
              <a:rPr lang="en-US" sz="4800" b="1" dirty="0" smtClean="0"/>
              <a:t>ll the preceding </a:t>
            </a:r>
            <a:r>
              <a:rPr lang="en-US" sz="4800" b="1" dirty="0"/>
              <a:t>L</a:t>
            </a:r>
            <a:r>
              <a:rPr lang="en-US" sz="4800" b="1" dirty="0" smtClean="0"/>
              <a:t>ayer Nodes</a:t>
            </a:r>
            <a:endParaRPr lang="en-US" sz="4800" b="1" dirty="0"/>
          </a:p>
        </p:txBody>
      </p:sp>
    </p:spTree>
    <p:extLst>
      <p:ext uri="{BB962C8B-B14F-4D97-AF65-F5344CB8AC3E}">
        <p14:creationId xmlns:p14="http://schemas.microsoft.com/office/powerpoint/2010/main" val="2331617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273428" y="215153"/>
            <a:ext cx="10462307" cy="6058035"/>
            <a:chOff x="521746" y="215153"/>
            <a:chExt cx="10670503" cy="6058035"/>
          </a:xfrm>
        </p:grpSpPr>
        <p:sp>
          <p:nvSpPr>
            <p:cNvPr id="3" name="TextBox 2"/>
            <p:cNvSpPr txBox="1"/>
            <p:nvPr/>
          </p:nvSpPr>
          <p:spPr>
            <a:xfrm>
              <a:off x="2727064" y="215153"/>
              <a:ext cx="6147995" cy="646331"/>
            </a:xfrm>
            <a:prstGeom prst="rect">
              <a:avLst/>
            </a:prstGeom>
            <a:noFill/>
          </p:spPr>
          <p:txBody>
            <a:bodyPr wrap="square" rtlCol="0">
              <a:spAutoFit/>
            </a:bodyPr>
            <a:lstStyle/>
            <a:p>
              <a:r>
                <a:rPr lang="en-US" sz="3600" b="1" dirty="0" smtClean="0"/>
                <a:t>Basic Machine Learning Model </a:t>
              </a:r>
              <a:endParaRPr lang="en-US" sz="3600" b="1" dirty="0"/>
            </a:p>
          </p:txBody>
        </p:sp>
        <p:sp>
          <p:nvSpPr>
            <p:cNvPr id="4" name="Rectangle 3"/>
            <p:cNvSpPr/>
            <p:nvPr/>
          </p:nvSpPr>
          <p:spPr>
            <a:xfrm>
              <a:off x="521746" y="1167205"/>
              <a:ext cx="10670503" cy="51059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459480" y="2585720"/>
              <a:ext cx="4328160" cy="242824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26460" y="3366253"/>
              <a:ext cx="1198880" cy="707886"/>
            </a:xfrm>
            <a:prstGeom prst="rect">
              <a:avLst/>
            </a:prstGeom>
            <a:noFill/>
          </p:spPr>
          <p:txBody>
            <a:bodyPr wrap="square" rtlCol="0">
              <a:spAutoFit/>
            </a:bodyPr>
            <a:lstStyle/>
            <a:p>
              <a:pPr algn="ctr"/>
              <a:r>
                <a:rPr lang="en-US" sz="2000" b="1" dirty="0" smtClean="0"/>
                <a:t>Input Function</a:t>
              </a:r>
              <a:endParaRPr lang="en-US" sz="2000" b="1" dirty="0"/>
            </a:p>
          </p:txBody>
        </p:sp>
        <p:cxnSp>
          <p:nvCxnSpPr>
            <p:cNvPr id="8" name="Straight Connector 7"/>
            <p:cNvCxnSpPr/>
            <p:nvPr/>
          </p:nvCxnSpPr>
          <p:spPr>
            <a:xfrm>
              <a:off x="4538980" y="2743200"/>
              <a:ext cx="2428" cy="2069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75120" y="3366253"/>
              <a:ext cx="1198880" cy="707886"/>
            </a:xfrm>
            <a:prstGeom prst="rect">
              <a:avLst/>
            </a:prstGeom>
            <a:noFill/>
          </p:spPr>
          <p:txBody>
            <a:bodyPr wrap="square" rtlCol="0">
              <a:spAutoFit/>
            </a:bodyPr>
            <a:lstStyle/>
            <a:p>
              <a:pPr algn="ctr"/>
              <a:r>
                <a:rPr lang="en-US" sz="2000" b="1" dirty="0" smtClean="0"/>
                <a:t>Output</a:t>
              </a:r>
            </a:p>
            <a:p>
              <a:pPr algn="ctr"/>
              <a:r>
                <a:rPr lang="en-US" sz="2000" b="1" dirty="0" smtClean="0"/>
                <a:t>Function</a:t>
              </a:r>
              <a:endParaRPr lang="en-US" sz="2000" b="1" dirty="0"/>
            </a:p>
          </p:txBody>
        </p:sp>
        <p:cxnSp>
          <p:nvCxnSpPr>
            <p:cNvPr id="13" name="Straight Connector 12"/>
            <p:cNvCxnSpPr/>
            <p:nvPr/>
          </p:nvCxnSpPr>
          <p:spPr>
            <a:xfrm>
              <a:off x="6779895" y="2754700"/>
              <a:ext cx="27623" cy="20577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5593080" y="2585720"/>
              <a:ext cx="1270" cy="24282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66590" y="3366253"/>
              <a:ext cx="1198880" cy="707886"/>
            </a:xfrm>
            <a:prstGeom prst="rect">
              <a:avLst/>
            </a:prstGeom>
            <a:noFill/>
          </p:spPr>
          <p:txBody>
            <a:bodyPr wrap="square" rtlCol="0">
              <a:spAutoFit/>
            </a:bodyPr>
            <a:lstStyle/>
            <a:p>
              <a:pPr algn="ctr"/>
              <a:r>
                <a:rPr lang="en-US" sz="2000" b="1" dirty="0" smtClean="0"/>
                <a:t>Process</a:t>
              </a:r>
            </a:p>
            <a:p>
              <a:pPr algn="ctr"/>
              <a:r>
                <a:rPr lang="en-US" sz="2000" b="1" dirty="0" smtClean="0"/>
                <a:t>Function</a:t>
              </a:r>
              <a:endParaRPr lang="en-US" sz="2000" b="1" dirty="0"/>
            </a:p>
          </p:txBody>
        </p:sp>
        <p:sp>
          <p:nvSpPr>
            <p:cNvPr id="19" name="TextBox 18"/>
            <p:cNvSpPr txBox="1"/>
            <p:nvPr/>
          </p:nvSpPr>
          <p:spPr>
            <a:xfrm>
              <a:off x="5527040" y="3366253"/>
              <a:ext cx="1300480" cy="707886"/>
            </a:xfrm>
            <a:prstGeom prst="rect">
              <a:avLst/>
            </a:prstGeom>
            <a:noFill/>
          </p:spPr>
          <p:txBody>
            <a:bodyPr wrap="square" rtlCol="0">
              <a:spAutoFit/>
            </a:bodyPr>
            <a:lstStyle/>
            <a:p>
              <a:pPr algn="ctr"/>
              <a:r>
                <a:rPr lang="en-US" sz="2000" b="1" dirty="0" smtClean="0"/>
                <a:t>ActivationFunction</a:t>
              </a:r>
              <a:endParaRPr lang="en-US" sz="2000" b="1" dirty="0"/>
            </a:p>
          </p:txBody>
        </p:sp>
        <p:cxnSp>
          <p:nvCxnSpPr>
            <p:cNvPr id="21" name="Straight Arrow Connector 20"/>
            <p:cNvCxnSpPr/>
            <p:nvPr/>
          </p:nvCxnSpPr>
          <p:spPr>
            <a:xfrm>
              <a:off x="1524000" y="2311400"/>
              <a:ext cx="2032000" cy="10548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52880" y="3817620"/>
              <a:ext cx="1920240" cy="292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381760" y="4251960"/>
              <a:ext cx="2174240" cy="10718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519160" y="1719580"/>
              <a:ext cx="2291080" cy="20006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795260" y="3799840"/>
              <a:ext cx="3175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636000" y="3832260"/>
              <a:ext cx="2040890" cy="17300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481847" y="3001989"/>
              <a:ext cx="1238512" cy="1569660"/>
            </a:xfrm>
            <a:prstGeom prst="rect">
              <a:avLst/>
            </a:prstGeom>
            <a:noFill/>
          </p:spPr>
          <p:txBody>
            <a:bodyPr wrap="square" rtlCol="0">
              <a:spAutoFit/>
            </a:bodyPr>
            <a:lstStyle/>
            <a:p>
              <a:r>
                <a:rPr lang="en-US" sz="3200" b="1" dirty="0" smtClean="0"/>
                <a:t>Input</a:t>
              </a:r>
            </a:p>
            <a:p>
              <a:endParaRPr lang="en-US" sz="3200" b="1" dirty="0"/>
            </a:p>
            <a:p>
              <a:r>
                <a:rPr lang="en-US" sz="3200" b="1" dirty="0" smtClean="0"/>
                <a:t>Links</a:t>
              </a:r>
              <a:endParaRPr lang="en-US" sz="3200" b="1" dirty="0"/>
            </a:p>
          </p:txBody>
        </p:sp>
        <p:sp>
          <p:nvSpPr>
            <p:cNvPr id="39" name="TextBox 38"/>
            <p:cNvSpPr txBox="1"/>
            <p:nvPr/>
          </p:nvSpPr>
          <p:spPr>
            <a:xfrm>
              <a:off x="9485911" y="2948387"/>
              <a:ext cx="1522954" cy="1569660"/>
            </a:xfrm>
            <a:prstGeom prst="rect">
              <a:avLst/>
            </a:prstGeom>
            <a:noFill/>
          </p:spPr>
          <p:txBody>
            <a:bodyPr wrap="square" rtlCol="0">
              <a:spAutoFit/>
            </a:bodyPr>
            <a:lstStyle/>
            <a:p>
              <a:r>
                <a:rPr lang="en-US" sz="3200" b="1" dirty="0" smtClean="0"/>
                <a:t>Output</a:t>
              </a:r>
            </a:p>
            <a:p>
              <a:endParaRPr lang="en-US" sz="3200" b="1" dirty="0"/>
            </a:p>
            <a:p>
              <a:r>
                <a:rPr lang="en-US" sz="3200" b="1" dirty="0" smtClean="0"/>
                <a:t>Links</a:t>
              </a:r>
              <a:endParaRPr lang="en-US" sz="3200" b="1" dirty="0"/>
            </a:p>
          </p:txBody>
        </p:sp>
      </p:grpSp>
    </p:spTree>
    <p:extLst>
      <p:ext uri="{BB962C8B-B14F-4D97-AF65-F5344CB8AC3E}">
        <p14:creationId xmlns:p14="http://schemas.microsoft.com/office/powerpoint/2010/main" val="1612465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s3-ap-south-1.amazonaws.com/av-blog-media/wp-content/uploads/2017/10/13170054/nn.png"/>
          <p:cNvPicPr/>
          <p:nvPr/>
        </p:nvPicPr>
        <p:blipFill>
          <a:blip r:embed="rId2">
            <a:extLst>
              <a:ext uri="{28A0092B-C50C-407E-A947-70E740481C1C}">
                <a14:useLocalDpi xmlns:a14="http://schemas.microsoft.com/office/drawing/2010/main" val="0"/>
              </a:ext>
            </a:extLst>
          </a:blip>
          <a:srcRect/>
          <a:stretch>
            <a:fillRect/>
          </a:stretch>
        </p:blipFill>
        <p:spPr bwMode="auto">
          <a:xfrm>
            <a:off x="807813" y="643747"/>
            <a:ext cx="10901886" cy="6013525"/>
          </a:xfrm>
          <a:prstGeom prst="rect">
            <a:avLst/>
          </a:prstGeom>
          <a:noFill/>
          <a:ln>
            <a:noFill/>
          </a:ln>
        </p:spPr>
      </p:pic>
      <p:sp>
        <p:nvSpPr>
          <p:cNvPr id="3" name="TextBox 2"/>
          <p:cNvSpPr txBox="1"/>
          <p:nvPr/>
        </p:nvSpPr>
        <p:spPr>
          <a:xfrm>
            <a:off x="2054348" y="-43218"/>
            <a:ext cx="7438913" cy="523220"/>
          </a:xfrm>
          <a:prstGeom prst="rect">
            <a:avLst/>
          </a:prstGeom>
          <a:noFill/>
        </p:spPr>
        <p:txBody>
          <a:bodyPr wrap="square" rtlCol="0">
            <a:spAutoFit/>
          </a:bodyPr>
          <a:lstStyle/>
          <a:p>
            <a:r>
              <a:rPr lang="en-US" sz="2800" b="1" dirty="0" smtClean="0">
                <a:solidFill>
                  <a:srgbClr val="FF0000"/>
                </a:solidFill>
              </a:rPr>
              <a:t>Deep Learning (3 Hidden Layers</a:t>
            </a:r>
            <a:r>
              <a:rPr lang="en-US" sz="2800" b="1" dirty="0" smtClean="0"/>
              <a:t>) Neural Network</a:t>
            </a:r>
            <a:endParaRPr lang="en-US" sz="2800" b="1" dirty="0"/>
          </a:p>
        </p:txBody>
      </p:sp>
      <p:sp>
        <p:nvSpPr>
          <p:cNvPr id="4" name="Rectangle 3"/>
          <p:cNvSpPr/>
          <p:nvPr/>
        </p:nvSpPr>
        <p:spPr>
          <a:xfrm>
            <a:off x="2578308" y="579321"/>
            <a:ext cx="6985417" cy="5818412"/>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58334" y="563998"/>
            <a:ext cx="6985417" cy="5861631"/>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04404" y="6218285"/>
            <a:ext cx="7974418" cy="646331"/>
          </a:xfrm>
          <a:prstGeom prst="rect">
            <a:avLst/>
          </a:prstGeom>
          <a:noFill/>
        </p:spPr>
        <p:txBody>
          <a:bodyPr wrap="square" rtlCol="0">
            <a:spAutoFit/>
          </a:bodyPr>
          <a:lstStyle/>
          <a:p>
            <a:r>
              <a:rPr lang="en-US" sz="3600" b="1" dirty="0" smtClean="0">
                <a:solidFill>
                  <a:srgbClr val="FF0000"/>
                </a:solidFill>
              </a:rPr>
              <a:t>Everything Connected to Everything</a:t>
            </a:r>
            <a:endParaRPr lang="en-US" sz="3600" b="1" dirty="0">
              <a:solidFill>
                <a:srgbClr val="FF0000"/>
              </a:solidFill>
            </a:endParaRPr>
          </a:p>
        </p:txBody>
      </p:sp>
    </p:spTree>
    <p:extLst>
      <p:ext uri="{BB962C8B-B14F-4D97-AF65-F5344CB8AC3E}">
        <p14:creationId xmlns:p14="http://schemas.microsoft.com/office/powerpoint/2010/main" val="35642566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0010" y="294640"/>
            <a:ext cx="11160230" cy="6555641"/>
          </a:xfrm>
          <a:prstGeom prst="rect">
            <a:avLst/>
          </a:prstGeom>
          <a:noFill/>
        </p:spPr>
        <p:txBody>
          <a:bodyPr wrap="square" rtlCol="0">
            <a:spAutoFit/>
          </a:bodyPr>
          <a:lstStyle/>
          <a:p>
            <a:pPr algn="ctr"/>
            <a:r>
              <a:rPr lang="en-US" sz="2800" b="1" dirty="0" smtClean="0"/>
              <a:t>Important Neural Network Design Issue</a:t>
            </a:r>
          </a:p>
          <a:p>
            <a:endParaRPr lang="en-US" sz="2800" b="1" dirty="0"/>
          </a:p>
          <a:p>
            <a:r>
              <a:rPr lang="en-US" sz="2800" b="1" dirty="0" smtClean="0"/>
              <a:t>1 How many separate </a:t>
            </a:r>
            <a:r>
              <a:rPr lang="en-US" sz="2800" b="1" u="sng" dirty="0">
                <a:solidFill>
                  <a:srgbClr val="FF0000"/>
                </a:solidFill>
              </a:rPr>
              <a:t>P</a:t>
            </a:r>
            <a:r>
              <a:rPr lang="en-US" sz="2800" b="1" u="sng" dirty="0" smtClean="0">
                <a:solidFill>
                  <a:srgbClr val="FF0000"/>
                </a:solidFill>
              </a:rPr>
              <a:t>rocessing Layers </a:t>
            </a:r>
            <a:r>
              <a:rPr lang="en-US" sz="2800" b="1" dirty="0" smtClean="0"/>
              <a:t>1, 2, or 3, --- (Vertical Stripes of nodes)</a:t>
            </a:r>
          </a:p>
          <a:p>
            <a:endParaRPr lang="en-US" sz="2800" b="1" dirty="0"/>
          </a:p>
          <a:p>
            <a:r>
              <a:rPr lang="en-US" sz="2800" b="1" dirty="0" smtClean="0"/>
              <a:t>2. How many </a:t>
            </a:r>
            <a:r>
              <a:rPr lang="en-US" sz="2800" b="1" u="sng" dirty="0" smtClean="0">
                <a:solidFill>
                  <a:srgbClr val="FF0000"/>
                </a:solidFill>
              </a:rPr>
              <a:t>Processing Neuron Nodes</a:t>
            </a:r>
            <a:r>
              <a:rPr lang="en-US" sz="2800" b="1" u="sng" dirty="0" smtClean="0"/>
              <a:t> in each Processing Layer  </a:t>
            </a:r>
            <a:r>
              <a:rPr lang="en-US" sz="2800" b="1" dirty="0" smtClean="0"/>
              <a:t>(stripe)</a:t>
            </a:r>
          </a:p>
          <a:p>
            <a:endParaRPr lang="en-US" sz="2800" b="1" dirty="0"/>
          </a:p>
          <a:p>
            <a:r>
              <a:rPr lang="en-US" sz="2800" b="1" dirty="0" smtClean="0"/>
              <a:t>3. What </a:t>
            </a:r>
            <a:r>
              <a:rPr lang="en-US" sz="2800" b="1" u="sng" dirty="0" smtClean="0">
                <a:solidFill>
                  <a:srgbClr val="FF0000"/>
                </a:solidFill>
              </a:rPr>
              <a:t>weights</a:t>
            </a:r>
            <a:r>
              <a:rPr lang="en-US" sz="2800" b="1" dirty="0" smtClean="0"/>
              <a:t>, </a:t>
            </a:r>
            <a:r>
              <a:rPr lang="en-US" sz="2800" b="1" dirty="0" smtClean="0">
                <a:solidFill>
                  <a:srgbClr val="FF0000"/>
                </a:solidFill>
              </a:rPr>
              <a:t>biases, </a:t>
            </a:r>
            <a:r>
              <a:rPr lang="en-US" sz="2800" b="1" dirty="0" smtClean="0"/>
              <a:t>and </a:t>
            </a:r>
            <a:r>
              <a:rPr lang="en-US" sz="2800" b="1" dirty="0" smtClean="0">
                <a:solidFill>
                  <a:srgbClr val="FF0000"/>
                </a:solidFill>
              </a:rPr>
              <a:t>affects, </a:t>
            </a:r>
            <a:r>
              <a:rPr lang="en-US" sz="2800" b="1" dirty="0" smtClean="0"/>
              <a:t>to use on each </a:t>
            </a:r>
            <a:r>
              <a:rPr lang="en-US" sz="2800" b="1" u="sng" dirty="0" smtClean="0"/>
              <a:t>input link</a:t>
            </a:r>
          </a:p>
          <a:p>
            <a:endParaRPr lang="en-US" sz="2800" b="1" dirty="0"/>
          </a:p>
          <a:p>
            <a:r>
              <a:rPr lang="en-US" sz="2800" b="1" dirty="0" smtClean="0"/>
              <a:t>4. What </a:t>
            </a:r>
            <a:r>
              <a:rPr lang="en-US" sz="2800" b="1" u="sng" dirty="0" smtClean="0">
                <a:solidFill>
                  <a:srgbClr val="FF0000"/>
                </a:solidFill>
              </a:rPr>
              <a:t>weights</a:t>
            </a:r>
            <a:r>
              <a:rPr lang="en-US" sz="2800" b="1" dirty="0" smtClean="0"/>
              <a:t> to put on </a:t>
            </a:r>
            <a:r>
              <a:rPr lang="en-US" sz="2800" b="1" u="sng" dirty="0" smtClean="0">
                <a:solidFill>
                  <a:srgbClr val="FF0000"/>
                </a:solidFill>
              </a:rPr>
              <a:t>each inter-Node link</a:t>
            </a:r>
          </a:p>
          <a:p>
            <a:endParaRPr lang="en-US" sz="2800" b="1" dirty="0"/>
          </a:p>
          <a:p>
            <a:r>
              <a:rPr lang="en-US" sz="2800" b="1" dirty="0"/>
              <a:t>6</a:t>
            </a:r>
            <a:r>
              <a:rPr lang="en-US" sz="2800" b="1" dirty="0" smtClean="0"/>
              <a:t>. What </a:t>
            </a:r>
            <a:r>
              <a:rPr lang="en-US" sz="2800" b="1" u="sng" dirty="0" smtClean="0">
                <a:solidFill>
                  <a:srgbClr val="FF0000"/>
                </a:solidFill>
              </a:rPr>
              <a:t>weights</a:t>
            </a:r>
            <a:r>
              <a:rPr lang="en-US" sz="2800" b="1" dirty="0" smtClean="0"/>
              <a:t> or to apply to each </a:t>
            </a:r>
            <a:r>
              <a:rPr lang="en-US" sz="2800" b="1" u="sng" dirty="0" smtClean="0">
                <a:solidFill>
                  <a:srgbClr val="FF0000"/>
                </a:solidFill>
              </a:rPr>
              <a:t>output link</a:t>
            </a:r>
          </a:p>
          <a:p>
            <a:endParaRPr lang="en-US" sz="2800" b="1" dirty="0"/>
          </a:p>
          <a:p>
            <a:r>
              <a:rPr lang="en-US" sz="2800" b="1" dirty="0" smtClean="0"/>
              <a:t>7. What </a:t>
            </a:r>
            <a:r>
              <a:rPr lang="en-US" sz="2800" b="1" u="sng" dirty="0" smtClean="0">
                <a:solidFill>
                  <a:srgbClr val="FF0000"/>
                </a:solidFill>
              </a:rPr>
              <a:t>Activation Function </a:t>
            </a:r>
            <a:r>
              <a:rPr lang="en-US" sz="2800" b="1" dirty="0" smtClean="0"/>
              <a:t>to employ </a:t>
            </a:r>
            <a:r>
              <a:rPr lang="en-US" sz="2800" b="1" u="sng" dirty="0" smtClean="0">
                <a:solidFill>
                  <a:srgbClr val="FF0000"/>
                </a:solidFill>
              </a:rPr>
              <a:t>against outputs</a:t>
            </a:r>
            <a:r>
              <a:rPr lang="en-US" sz="2800" b="1" dirty="0" smtClean="0"/>
              <a:t>.                                            	“</a:t>
            </a:r>
            <a:r>
              <a:rPr lang="en-US" sz="2800" b="1" dirty="0" smtClean="0">
                <a:solidFill>
                  <a:srgbClr val="FF0000"/>
                </a:solidFill>
              </a:rPr>
              <a:t>0 or 1”   “Dog vs Cat”</a:t>
            </a:r>
            <a:endParaRPr lang="en-US" sz="2800" b="1" dirty="0">
              <a:solidFill>
                <a:srgbClr val="FF0000"/>
              </a:solidFill>
            </a:endParaRPr>
          </a:p>
        </p:txBody>
      </p:sp>
    </p:spTree>
    <p:extLst>
      <p:ext uri="{BB962C8B-B14F-4D97-AF65-F5344CB8AC3E}">
        <p14:creationId xmlns:p14="http://schemas.microsoft.com/office/powerpoint/2010/main" val="860603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94766" y="695192"/>
            <a:ext cx="9190721" cy="5447645"/>
          </a:xfrm>
          <a:prstGeom prst="rect">
            <a:avLst/>
          </a:prstGeom>
        </p:spPr>
        <p:txBody>
          <a:bodyPr wrap="none">
            <a:spAutoFit/>
          </a:bodyPr>
          <a:lstStyle/>
          <a:p>
            <a:pPr algn="ctr"/>
            <a:r>
              <a:rPr lang="en-US" sz="5400" b="1" dirty="0">
                <a:solidFill>
                  <a:srgbClr val="FF0000"/>
                </a:solidFill>
              </a:rPr>
              <a:t>Convolutional Neural </a:t>
            </a:r>
            <a:r>
              <a:rPr lang="en-US" sz="5400" b="1" dirty="0" smtClean="0">
                <a:solidFill>
                  <a:srgbClr val="FF0000"/>
                </a:solidFill>
              </a:rPr>
              <a:t>Networks</a:t>
            </a:r>
          </a:p>
          <a:p>
            <a:pPr algn="ctr"/>
            <a:endParaRPr lang="en-US" sz="4400" b="1" dirty="0" smtClean="0">
              <a:solidFill>
                <a:srgbClr val="FF0000"/>
              </a:solidFill>
            </a:endParaRPr>
          </a:p>
          <a:p>
            <a:pPr algn="ctr"/>
            <a:r>
              <a:rPr lang="en-US" sz="4400" b="1" dirty="0" smtClean="0">
                <a:solidFill>
                  <a:srgbClr val="FF0000"/>
                </a:solidFill>
              </a:rPr>
              <a:t>One of Primary Usages </a:t>
            </a:r>
          </a:p>
          <a:p>
            <a:pPr algn="ctr"/>
            <a:endParaRPr lang="en-US" sz="4400" b="1" dirty="0">
              <a:solidFill>
                <a:srgbClr val="FF0000"/>
              </a:solidFill>
            </a:endParaRPr>
          </a:p>
          <a:p>
            <a:pPr algn="ctr"/>
            <a:r>
              <a:rPr lang="en-US" sz="5400" b="1" dirty="0" smtClean="0">
                <a:solidFill>
                  <a:srgbClr val="FF0000"/>
                </a:solidFill>
              </a:rPr>
              <a:t>Images Recognition </a:t>
            </a:r>
          </a:p>
          <a:p>
            <a:pPr algn="ctr"/>
            <a:r>
              <a:rPr lang="en-US" sz="5400" b="1" dirty="0" smtClean="0">
                <a:solidFill>
                  <a:srgbClr val="FF0000"/>
                </a:solidFill>
              </a:rPr>
              <a:t>Faces, Objects, Written Letters</a:t>
            </a:r>
          </a:p>
          <a:p>
            <a:pPr algn="ctr"/>
            <a:r>
              <a:rPr lang="en-US" sz="5400" b="1" dirty="0" smtClean="0">
                <a:solidFill>
                  <a:srgbClr val="FF0000"/>
                </a:solidFill>
              </a:rPr>
              <a:t>Scene Analysis</a:t>
            </a:r>
            <a:endParaRPr lang="en-US" sz="5400" dirty="0"/>
          </a:p>
        </p:txBody>
      </p:sp>
    </p:spTree>
    <p:extLst>
      <p:ext uri="{BB962C8B-B14F-4D97-AF65-F5344CB8AC3E}">
        <p14:creationId xmlns:p14="http://schemas.microsoft.com/office/powerpoint/2010/main" val="25773863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03" y="-242888"/>
            <a:ext cx="11609222" cy="713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4474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20" y="109181"/>
            <a:ext cx="10993569" cy="6336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896708" y="5920154"/>
            <a:ext cx="4712677" cy="117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3723" y="6248400"/>
            <a:ext cx="2766646" cy="117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796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1067"/>
            <a:ext cx="11195713" cy="597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2907323" y="5545015"/>
            <a:ext cx="8217877" cy="117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170984" y="5967046"/>
            <a:ext cx="101990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35569" y="1430215"/>
            <a:ext cx="623667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6092" y="1992922"/>
            <a:ext cx="623667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692769" y="4114799"/>
            <a:ext cx="71041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907323" y="4642339"/>
            <a:ext cx="302455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888051" y="5110337"/>
            <a:ext cx="49511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524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80" y="-12069"/>
            <a:ext cx="10755089" cy="667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078226" y="4037175"/>
            <a:ext cx="473148" cy="5128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362179" y="4712676"/>
            <a:ext cx="1674055" cy="1384995"/>
          </a:xfrm>
          <a:prstGeom prst="rect">
            <a:avLst/>
          </a:prstGeom>
          <a:noFill/>
        </p:spPr>
        <p:txBody>
          <a:bodyPr wrap="square" rtlCol="0">
            <a:spAutoFit/>
          </a:bodyPr>
          <a:lstStyle/>
          <a:p>
            <a:r>
              <a:rPr lang="en-US" sz="2800" b="1" dirty="0" smtClean="0">
                <a:solidFill>
                  <a:srgbClr val="FF0000"/>
                </a:solidFill>
              </a:rPr>
              <a:t>Block of Local Pixels</a:t>
            </a:r>
            <a:endParaRPr lang="en-US" sz="2800" b="1" dirty="0">
              <a:solidFill>
                <a:srgbClr val="FF0000"/>
              </a:solidFill>
            </a:endParaRPr>
          </a:p>
        </p:txBody>
      </p:sp>
      <p:sp>
        <p:nvSpPr>
          <p:cNvPr id="5" name="TextBox 4"/>
          <p:cNvSpPr txBox="1"/>
          <p:nvPr/>
        </p:nvSpPr>
        <p:spPr>
          <a:xfrm>
            <a:off x="7343334" y="4712676"/>
            <a:ext cx="1983545" cy="523220"/>
          </a:xfrm>
          <a:prstGeom prst="rect">
            <a:avLst/>
          </a:prstGeom>
          <a:noFill/>
        </p:spPr>
        <p:txBody>
          <a:bodyPr wrap="square" rtlCol="0">
            <a:spAutoFit/>
          </a:bodyPr>
          <a:lstStyle/>
          <a:p>
            <a:r>
              <a:rPr lang="en-US" sz="2800" b="1" dirty="0" smtClean="0">
                <a:solidFill>
                  <a:srgbClr val="FF0000"/>
                </a:solidFill>
              </a:rPr>
              <a:t>Reduce Size</a:t>
            </a:r>
            <a:endParaRPr lang="en-US" sz="2800" b="1" dirty="0">
              <a:solidFill>
                <a:srgbClr val="FF000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519" y="4037175"/>
            <a:ext cx="5064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357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198" y="3175"/>
            <a:ext cx="117863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69471" y="4970721"/>
            <a:ext cx="1749056" cy="584775"/>
          </a:xfrm>
          <a:prstGeom prst="rect">
            <a:avLst/>
          </a:prstGeom>
          <a:noFill/>
        </p:spPr>
        <p:txBody>
          <a:bodyPr wrap="square" rtlCol="0">
            <a:spAutoFit/>
          </a:bodyPr>
          <a:lstStyle/>
          <a:p>
            <a:r>
              <a:rPr lang="en-US" sz="3200" b="1" dirty="0" smtClean="0">
                <a:solidFill>
                  <a:srgbClr val="FF0000"/>
                </a:solidFill>
              </a:rPr>
              <a:t>32 Filters</a:t>
            </a:r>
            <a:endParaRPr lang="en-US" sz="3200" b="1" dirty="0">
              <a:solidFill>
                <a:srgbClr val="FF0000"/>
              </a:solidFill>
            </a:endParaRPr>
          </a:p>
        </p:txBody>
      </p:sp>
      <p:sp>
        <p:nvSpPr>
          <p:cNvPr id="4" name="TextBox 3"/>
          <p:cNvSpPr txBox="1"/>
          <p:nvPr/>
        </p:nvSpPr>
        <p:spPr>
          <a:xfrm>
            <a:off x="3903833" y="4970720"/>
            <a:ext cx="1749056" cy="584775"/>
          </a:xfrm>
          <a:prstGeom prst="rect">
            <a:avLst/>
          </a:prstGeom>
          <a:noFill/>
        </p:spPr>
        <p:txBody>
          <a:bodyPr wrap="square" rtlCol="0">
            <a:spAutoFit/>
          </a:bodyPr>
          <a:lstStyle/>
          <a:p>
            <a:r>
              <a:rPr lang="en-US" sz="3200" b="1" dirty="0" smtClean="0">
                <a:solidFill>
                  <a:srgbClr val="FF0000"/>
                </a:solidFill>
              </a:rPr>
              <a:t>64 Filters</a:t>
            </a:r>
            <a:endParaRPr lang="en-US" sz="3200" b="1" dirty="0">
              <a:solidFill>
                <a:srgbClr val="FF0000"/>
              </a:solidFill>
            </a:endParaRPr>
          </a:p>
        </p:txBody>
      </p:sp>
      <p:sp>
        <p:nvSpPr>
          <p:cNvPr id="5" name="TextBox 4"/>
          <p:cNvSpPr txBox="1"/>
          <p:nvPr/>
        </p:nvSpPr>
        <p:spPr>
          <a:xfrm>
            <a:off x="5938195" y="4970719"/>
            <a:ext cx="1749056" cy="584775"/>
          </a:xfrm>
          <a:prstGeom prst="rect">
            <a:avLst/>
          </a:prstGeom>
          <a:noFill/>
        </p:spPr>
        <p:txBody>
          <a:bodyPr wrap="square" rtlCol="0">
            <a:spAutoFit/>
          </a:bodyPr>
          <a:lstStyle/>
          <a:p>
            <a:r>
              <a:rPr lang="en-US" sz="3200" b="1" dirty="0" smtClean="0">
                <a:solidFill>
                  <a:srgbClr val="FF0000"/>
                </a:solidFill>
              </a:rPr>
              <a:t>Sampling</a:t>
            </a:r>
            <a:endParaRPr lang="en-US" sz="3200" b="1" dirty="0">
              <a:solidFill>
                <a:srgbClr val="FF0000"/>
              </a:solidFill>
            </a:endParaRPr>
          </a:p>
        </p:txBody>
      </p:sp>
      <p:sp>
        <p:nvSpPr>
          <p:cNvPr id="6" name="TextBox 5"/>
          <p:cNvSpPr txBox="1"/>
          <p:nvPr/>
        </p:nvSpPr>
        <p:spPr>
          <a:xfrm>
            <a:off x="9067800" y="456135"/>
            <a:ext cx="2073349" cy="584775"/>
          </a:xfrm>
          <a:prstGeom prst="rect">
            <a:avLst/>
          </a:prstGeom>
          <a:noFill/>
        </p:spPr>
        <p:txBody>
          <a:bodyPr wrap="square" rtlCol="0">
            <a:spAutoFit/>
          </a:bodyPr>
          <a:lstStyle/>
          <a:p>
            <a:r>
              <a:rPr lang="en-US" sz="3200" b="1" dirty="0" smtClean="0">
                <a:solidFill>
                  <a:srgbClr val="FF0000"/>
                </a:solidFill>
              </a:rPr>
              <a:t>Drop Outs</a:t>
            </a:r>
            <a:endParaRPr lang="en-US" sz="3200" b="1" dirty="0">
              <a:solidFill>
                <a:srgbClr val="FF0000"/>
              </a:solidFill>
            </a:endParaRPr>
          </a:p>
        </p:txBody>
      </p:sp>
      <p:cxnSp>
        <p:nvCxnSpPr>
          <p:cNvPr id="7" name="Straight Arrow Connector 6"/>
          <p:cNvCxnSpPr/>
          <p:nvPr/>
        </p:nvCxnSpPr>
        <p:spPr>
          <a:xfrm flipV="1">
            <a:off x="9144000" y="4691270"/>
            <a:ext cx="1533337" cy="35210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7142922" y="3193774"/>
            <a:ext cx="251791" cy="25179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7401008" y="3399968"/>
            <a:ext cx="1345427" cy="164340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7475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7740" y="1059125"/>
            <a:ext cx="9433451" cy="830997"/>
          </a:xfrm>
          <a:prstGeom prst="rect">
            <a:avLst/>
          </a:prstGeom>
          <a:noFill/>
        </p:spPr>
        <p:txBody>
          <a:bodyPr wrap="square" rtlCol="0">
            <a:spAutoFit/>
          </a:bodyPr>
          <a:lstStyle/>
          <a:p>
            <a:r>
              <a:rPr lang="en-US" sz="4800" b="1" dirty="0" smtClean="0"/>
              <a:t>Process of Facial Recognition</a:t>
            </a:r>
            <a:endParaRPr lang="en-US" sz="4800" b="1" dirty="0"/>
          </a:p>
        </p:txBody>
      </p:sp>
      <p:sp>
        <p:nvSpPr>
          <p:cNvPr id="4" name="TextBox 3"/>
          <p:cNvSpPr txBox="1"/>
          <p:nvPr/>
        </p:nvSpPr>
        <p:spPr>
          <a:xfrm>
            <a:off x="2335338" y="2762935"/>
            <a:ext cx="7525709" cy="1938992"/>
          </a:xfrm>
          <a:prstGeom prst="rect">
            <a:avLst/>
          </a:prstGeom>
          <a:noFill/>
        </p:spPr>
        <p:txBody>
          <a:bodyPr wrap="square" rtlCol="0">
            <a:spAutoFit/>
          </a:bodyPr>
          <a:lstStyle/>
          <a:p>
            <a:pPr marL="742950" indent="-742950">
              <a:buAutoNum type="arabicPeriod"/>
            </a:pPr>
            <a:r>
              <a:rPr lang="en-US" sz="4000" b="1" dirty="0" smtClean="0"/>
              <a:t>Shapes, Planes and Lines</a:t>
            </a:r>
          </a:p>
          <a:p>
            <a:pPr marL="742950" indent="-742950">
              <a:buAutoNum type="arabicPeriod"/>
            </a:pPr>
            <a:r>
              <a:rPr lang="en-US" sz="4000" b="1" dirty="0" smtClean="0"/>
              <a:t>Shadings and Luminosity</a:t>
            </a:r>
          </a:p>
          <a:p>
            <a:pPr marL="742950" indent="-742950">
              <a:buAutoNum type="arabicPeriod"/>
            </a:pPr>
            <a:r>
              <a:rPr lang="en-US" sz="4000" b="1" dirty="0" smtClean="0"/>
              <a:t>Distinguishing Points</a:t>
            </a:r>
            <a:endParaRPr lang="en-US" sz="4000" b="1" dirty="0"/>
          </a:p>
        </p:txBody>
      </p:sp>
    </p:spTree>
    <p:extLst>
      <p:ext uri="{BB962C8B-B14F-4D97-AF65-F5344CB8AC3E}">
        <p14:creationId xmlns:p14="http://schemas.microsoft.com/office/powerpoint/2010/main" val="28373475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364" y="1"/>
            <a:ext cx="1041963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0862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7215" y="74428"/>
            <a:ext cx="11585616" cy="6725093"/>
          </a:xfrm>
          <a:prstGeom prst="rect">
            <a:avLst/>
          </a:prstGeom>
        </p:spPr>
      </p:pic>
    </p:spTree>
    <p:extLst>
      <p:ext uri="{BB962C8B-B14F-4D97-AF65-F5344CB8AC3E}">
        <p14:creationId xmlns:p14="http://schemas.microsoft.com/office/powerpoint/2010/main" val="36503342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5736" y="59108"/>
            <a:ext cx="10310162" cy="6798892"/>
          </a:xfrm>
          <a:prstGeom prst="rect">
            <a:avLst/>
          </a:prstGeom>
        </p:spPr>
      </p:pic>
      <p:cxnSp>
        <p:nvCxnSpPr>
          <p:cNvPr id="3" name="Straight Connector 2"/>
          <p:cNvCxnSpPr/>
          <p:nvPr/>
        </p:nvCxnSpPr>
        <p:spPr>
          <a:xfrm>
            <a:off x="1468876" y="1559668"/>
            <a:ext cx="7253592" cy="162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4270442" y="2279514"/>
            <a:ext cx="3346315" cy="19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540212" y="3066713"/>
            <a:ext cx="4017524" cy="97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09480" y="3780074"/>
            <a:ext cx="4017524" cy="97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679004" y="5392366"/>
            <a:ext cx="5839839" cy="421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796391" y="4561900"/>
            <a:ext cx="3346315" cy="19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7818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1529" y="267950"/>
            <a:ext cx="6248942" cy="6322100"/>
          </a:xfrm>
          <a:prstGeom prst="rect">
            <a:avLst/>
          </a:prstGeom>
        </p:spPr>
      </p:pic>
    </p:spTree>
    <p:extLst>
      <p:ext uri="{BB962C8B-B14F-4D97-AF65-F5344CB8AC3E}">
        <p14:creationId xmlns:p14="http://schemas.microsoft.com/office/powerpoint/2010/main" val="29401853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919" y="-304803"/>
            <a:ext cx="6109442" cy="4134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510" y="3440429"/>
            <a:ext cx="600226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80649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974" y="58366"/>
            <a:ext cx="10560316" cy="6588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Connector 2"/>
          <p:cNvCxnSpPr/>
          <p:nvPr/>
        </p:nvCxnSpPr>
        <p:spPr>
          <a:xfrm>
            <a:off x="2769140" y="395591"/>
            <a:ext cx="3346315" cy="19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222442" y="839821"/>
            <a:ext cx="3346315" cy="19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172527" y="385863"/>
            <a:ext cx="3346315" cy="1945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800272" y="2178996"/>
            <a:ext cx="5168630" cy="6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69140" y="2616741"/>
            <a:ext cx="6258128" cy="6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577817" y="3070699"/>
            <a:ext cx="5981230" cy="113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853422" y="3520602"/>
            <a:ext cx="3882016" cy="202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129010" y="3979425"/>
            <a:ext cx="3882016" cy="202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898204" y="3995644"/>
            <a:ext cx="3882016" cy="202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56469" y="4844783"/>
            <a:ext cx="3048603" cy="6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512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8171" y="-1748"/>
            <a:ext cx="6330290" cy="6859748"/>
          </a:xfrm>
          <a:prstGeom prst="rect">
            <a:avLst/>
          </a:prstGeom>
        </p:spPr>
      </p:pic>
    </p:spTree>
    <p:extLst>
      <p:ext uri="{BB962C8B-B14F-4D97-AF65-F5344CB8AC3E}">
        <p14:creationId xmlns:p14="http://schemas.microsoft.com/office/powerpoint/2010/main" val="25634530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ek 9 Stanford Back propagation and Neural Networks pdf slide_Page_09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11470" y="0"/>
            <a:ext cx="11468334" cy="6858000"/>
          </a:xfrm>
          <a:prstGeom prst="rect">
            <a:avLst/>
          </a:prstGeom>
          <a:noFill/>
          <a:ln>
            <a:noFill/>
          </a:ln>
        </p:spPr>
      </p:pic>
      <p:sp>
        <p:nvSpPr>
          <p:cNvPr id="3" name="Rectangle 2"/>
          <p:cNvSpPr/>
          <p:nvPr/>
        </p:nvSpPr>
        <p:spPr>
          <a:xfrm>
            <a:off x="0" y="5433935"/>
            <a:ext cx="12192000" cy="1424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50563" y="164804"/>
            <a:ext cx="10485120" cy="769441"/>
          </a:xfrm>
          <a:prstGeom prst="rect">
            <a:avLst/>
          </a:prstGeom>
          <a:solidFill>
            <a:schemeClr val="bg1"/>
          </a:solidFill>
        </p:spPr>
        <p:txBody>
          <a:bodyPr wrap="square" rtlCol="0">
            <a:spAutoFit/>
          </a:bodyPr>
          <a:lstStyle/>
          <a:p>
            <a:r>
              <a:rPr lang="en-US" sz="4400" b="1" dirty="0" smtClean="0">
                <a:solidFill>
                  <a:srgbClr val="FF0000"/>
                </a:solidFill>
              </a:rPr>
              <a:t>Convolutional Neural Network Examples</a:t>
            </a:r>
            <a:endParaRPr lang="en-US" sz="4400" b="1" dirty="0">
              <a:solidFill>
                <a:srgbClr val="FF0000"/>
              </a:solidFill>
            </a:endParaRPr>
          </a:p>
        </p:txBody>
      </p:sp>
      <p:sp>
        <p:nvSpPr>
          <p:cNvPr id="4" name="TextBox 3"/>
          <p:cNvSpPr txBox="1"/>
          <p:nvPr/>
        </p:nvSpPr>
        <p:spPr>
          <a:xfrm>
            <a:off x="7894320" y="4780280"/>
            <a:ext cx="3815080" cy="369332"/>
          </a:xfrm>
          <a:prstGeom prst="rect">
            <a:avLst/>
          </a:prstGeom>
          <a:noFill/>
        </p:spPr>
        <p:txBody>
          <a:bodyPr wrap="square" rtlCol="0">
            <a:spAutoFit/>
          </a:bodyPr>
          <a:lstStyle/>
          <a:p>
            <a:r>
              <a:rPr lang="en-US" dirty="0" smtClean="0"/>
              <a:t>SFC Labels- System File Checker</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2216257"/>
            <a:ext cx="11290300"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8374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cdn-images-1.medium.com/max/800/1*v-cD3i3sa1uztkQliinImQ.png"/>
          <p:cNvPicPr/>
          <p:nvPr/>
        </p:nvPicPr>
        <p:blipFill>
          <a:blip r:embed="rId2">
            <a:extLst>
              <a:ext uri="{28A0092B-C50C-407E-A947-70E740481C1C}">
                <a14:useLocalDpi xmlns:a14="http://schemas.microsoft.com/office/drawing/2010/main" val="0"/>
              </a:ext>
            </a:extLst>
          </a:blip>
          <a:srcRect/>
          <a:stretch>
            <a:fillRect/>
          </a:stretch>
        </p:blipFill>
        <p:spPr bwMode="auto">
          <a:xfrm>
            <a:off x="1817580" y="484094"/>
            <a:ext cx="9192871" cy="5507915"/>
          </a:xfrm>
          <a:prstGeom prst="rect">
            <a:avLst/>
          </a:prstGeom>
          <a:noFill/>
          <a:ln>
            <a:noFill/>
          </a:ln>
        </p:spPr>
      </p:pic>
      <p:pic>
        <p:nvPicPr>
          <p:cNvPr id="3" name="Picture 2"/>
          <p:cNvPicPr>
            <a:picLocks noChangeAspect="1"/>
          </p:cNvPicPr>
          <p:nvPr/>
        </p:nvPicPr>
        <p:blipFill>
          <a:blip r:embed="rId3"/>
          <a:stretch>
            <a:fillRect/>
          </a:stretch>
        </p:blipFill>
        <p:spPr>
          <a:xfrm>
            <a:off x="563992" y="2210696"/>
            <a:ext cx="1382772" cy="1708392"/>
          </a:xfrm>
          <a:prstGeom prst="rect">
            <a:avLst/>
          </a:prstGeom>
        </p:spPr>
      </p:pic>
      <p:pic>
        <p:nvPicPr>
          <p:cNvPr id="4" name="Picture 3"/>
          <p:cNvPicPr>
            <a:picLocks noChangeAspect="1"/>
          </p:cNvPicPr>
          <p:nvPr/>
        </p:nvPicPr>
        <p:blipFill>
          <a:blip r:embed="rId3"/>
          <a:stretch>
            <a:fillRect/>
          </a:stretch>
        </p:blipFill>
        <p:spPr>
          <a:xfrm>
            <a:off x="10180320" y="1809948"/>
            <a:ext cx="1382772" cy="1708392"/>
          </a:xfrm>
          <a:prstGeom prst="rect">
            <a:avLst/>
          </a:prstGeom>
        </p:spPr>
      </p:pic>
      <p:sp>
        <p:nvSpPr>
          <p:cNvPr id="5" name="TextBox 4"/>
          <p:cNvSpPr txBox="1"/>
          <p:nvPr/>
        </p:nvSpPr>
        <p:spPr>
          <a:xfrm>
            <a:off x="1132840" y="5862320"/>
            <a:ext cx="1905000" cy="584775"/>
          </a:xfrm>
          <a:prstGeom prst="rect">
            <a:avLst/>
          </a:prstGeom>
          <a:noFill/>
        </p:spPr>
        <p:txBody>
          <a:bodyPr wrap="square" rtlCol="0">
            <a:spAutoFit/>
          </a:bodyPr>
          <a:lstStyle/>
          <a:p>
            <a:r>
              <a:rPr lang="en-US" sz="3200" b="1" dirty="0" smtClean="0">
                <a:solidFill>
                  <a:srgbClr val="FF0000"/>
                </a:solidFill>
              </a:rPr>
              <a:t>Input</a:t>
            </a:r>
            <a:endParaRPr lang="en-US" sz="3200" b="1" dirty="0">
              <a:solidFill>
                <a:srgbClr val="FF0000"/>
              </a:solidFill>
            </a:endParaRPr>
          </a:p>
        </p:txBody>
      </p:sp>
      <p:sp>
        <p:nvSpPr>
          <p:cNvPr id="6" name="TextBox 5"/>
          <p:cNvSpPr txBox="1"/>
          <p:nvPr/>
        </p:nvSpPr>
        <p:spPr>
          <a:xfrm>
            <a:off x="9242425" y="5849769"/>
            <a:ext cx="1905000" cy="584775"/>
          </a:xfrm>
          <a:prstGeom prst="rect">
            <a:avLst/>
          </a:prstGeom>
          <a:noFill/>
        </p:spPr>
        <p:txBody>
          <a:bodyPr wrap="square" rtlCol="0">
            <a:spAutoFit/>
          </a:bodyPr>
          <a:lstStyle/>
          <a:p>
            <a:r>
              <a:rPr lang="en-US" sz="3200" b="1" dirty="0" smtClean="0">
                <a:solidFill>
                  <a:srgbClr val="FF0000"/>
                </a:solidFill>
              </a:rPr>
              <a:t>Output</a:t>
            </a:r>
            <a:endParaRPr lang="en-US" sz="3200" b="1" dirty="0">
              <a:solidFill>
                <a:srgbClr val="FF0000"/>
              </a:solidFill>
            </a:endParaRPr>
          </a:p>
        </p:txBody>
      </p:sp>
      <p:sp>
        <p:nvSpPr>
          <p:cNvPr id="7" name="TextBox 6"/>
          <p:cNvSpPr txBox="1"/>
          <p:nvPr/>
        </p:nvSpPr>
        <p:spPr>
          <a:xfrm>
            <a:off x="2174240" y="5490299"/>
            <a:ext cx="259080" cy="461665"/>
          </a:xfrm>
          <a:prstGeom prst="rect">
            <a:avLst/>
          </a:prstGeom>
          <a:noFill/>
        </p:spPr>
        <p:txBody>
          <a:bodyPr wrap="square" rtlCol="0">
            <a:spAutoFit/>
          </a:bodyPr>
          <a:lstStyle/>
          <a:p>
            <a:r>
              <a:rPr lang="en-US" sz="2400" dirty="0" smtClean="0"/>
              <a:t>S</a:t>
            </a:r>
            <a:endParaRPr lang="en-US" sz="2400" dirty="0"/>
          </a:p>
        </p:txBody>
      </p:sp>
      <p:cxnSp>
        <p:nvCxnSpPr>
          <p:cNvPr id="8" name="Straight Arrow Connector 7"/>
          <p:cNvCxnSpPr/>
          <p:nvPr/>
        </p:nvCxnSpPr>
        <p:spPr>
          <a:xfrm flipH="1">
            <a:off x="9916160" y="1132840"/>
            <a:ext cx="528320" cy="1016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87560" y="563880"/>
            <a:ext cx="1854200" cy="369332"/>
          </a:xfrm>
          <a:prstGeom prst="rect">
            <a:avLst/>
          </a:prstGeom>
          <a:noFill/>
        </p:spPr>
        <p:txBody>
          <a:bodyPr wrap="square" rtlCol="0">
            <a:spAutoFit/>
          </a:bodyPr>
          <a:lstStyle/>
          <a:p>
            <a:r>
              <a:rPr lang="en-US" b="1" dirty="0" smtClean="0">
                <a:solidFill>
                  <a:srgbClr val="FF0000"/>
                </a:solidFill>
              </a:rPr>
              <a:t>The Correct Label</a:t>
            </a:r>
            <a:endParaRPr lang="en-US" b="1" dirty="0">
              <a:solidFill>
                <a:srgbClr val="FF0000"/>
              </a:solidFill>
            </a:endParaRPr>
          </a:p>
        </p:txBody>
      </p:sp>
      <p:sp>
        <p:nvSpPr>
          <p:cNvPr id="10" name="Oval 9"/>
          <p:cNvSpPr/>
          <p:nvPr/>
        </p:nvSpPr>
        <p:spPr>
          <a:xfrm>
            <a:off x="9851143" y="2402692"/>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851143" y="2658892"/>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851143" y="2912591"/>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851143" y="3166290"/>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851143" y="3419989"/>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851143" y="3673688"/>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851143" y="3927387"/>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966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cdn-images-1.medium.com/max/800/1*v-cD3i3sa1uztkQliinImQ.png"/>
          <p:cNvPicPr/>
          <p:nvPr/>
        </p:nvPicPr>
        <p:blipFill>
          <a:blip r:embed="rId2">
            <a:extLst>
              <a:ext uri="{28A0092B-C50C-407E-A947-70E740481C1C}">
                <a14:useLocalDpi xmlns:a14="http://schemas.microsoft.com/office/drawing/2010/main" val="0"/>
              </a:ext>
            </a:extLst>
          </a:blip>
          <a:srcRect/>
          <a:stretch>
            <a:fillRect/>
          </a:stretch>
        </p:blipFill>
        <p:spPr bwMode="auto">
          <a:xfrm>
            <a:off x="1189281" y="484094"/>
            <a:ext cx="9821170" cy="5507915"/>
          </a:xfrm>
          <a:prstGeom prst="rect">
            <a:avLst/>
          </a:prstGeom>
          <a:noFill/>
          <a:ln>
            <a:noFill/>
          </a:ln>
        </p:spPr>
      </p:pic>
      <p:pic>
        <p:nvPicPr>
          <p:cNvPr id="3" name="Picture 2"/>
          <p:cNvPicPr>
            <a:picLocks noChangeAspect="1"/>
          </p:cNvPicPr>
          <p:nvPr/>
        </p:nvPicPr>
        <p:blipFill>
          <a:blip r:embed="rId3"/>
          <a:stretch>
            <a:fillRect/>
          </a:stretch>
        </p:blipFill>
        <p:spPr>
          <a:xfrm>
            <a:off x="791468" y="2205748"/>
            <a:ext cx="1382772" cy="1708392"/>
          </a:xfrm>
          <a:prstGeom prst="rect">
            <a:avLst/>
          </a:prstGeom>
        </p:spPr>
      </p:pic>
      <p:pic>
        <p:nvPicPr>
          <p:cNvPr id="4" name="Picture 3"/>
          <p:cNvPicPr>
            <a:picLocks noChangeAspect="1"/>
          </p:cNvPicPr>
          <p:nvPr/>
        </p:nvPicPr>
        <p:blipFill>
          <a:blip r:embed="rId3"/>
          <a:stretch>
            <a:fillRect/>
          </a:stretch>
        </p:blipFill>
        <p:spPr>
          <a:xfrm>
            <a:off x="10102439" y="1819835"/>
            <a:ext cx="1382772" cy="1708392"/>
          </a:xfrm>
          <a:prstGeom prst="rect">
            <a:avLst/>
          </a:prstGeom>
        </p:spPr>
      </p:pic>
      <p:sp>
        <p:nvSpPr>
          <p:cNvPr id="5" name="TextBox 4"/>
          <p:cNvSpPr txBox="1"/>
          <p:nvPr/>
        </p:nvSpPr>
        <p:spPr>
          <a:xfrm>
            <a:off x="1351280" y="5849769"/>
            <a:ext cx="1905000" cy="584775"/>
          </a:xfrm>
          <a:prstGeom prst="rect">
            <a:avLst/>
          </a:prstGeom>
          <a:noFill/>
        </p:spPr>
        <p:txBody>
          <a:bodyPr wrap="square" rtlCol="0">
            <a:spAutoFit/>
          </a:bodyPr>
          <a:lstStyle/>
          <a:p>
            <a:r>
              <a:rPr lang="en-US" sz="3200" b="1" dirty="0" smtClean="0">
                <a:solidFill>
                  <a:srgbClr val="FF0000"/>
                </a:solidFill>
              </a:rPr>
              <a:t>Input</a:t>
            </a:r>
            <a:endParaRPr lang="en-US" sz="3200" b="1" dirty="0">
              <a:solidFill>
                <a:srgbClr val="FF0000"/>
              </a:solidFill>
            </a:endParaRPr>
          </a:p>
        </p:txBody>
      </p:sp>
      <p:sp>
        <p:nvSpPr>
          <p:cNvPr id="6" name="TextBox 5"/>
          <p:cNvSpPr txBox="1"/>
          <p:nvPr/>
        </p:nvSpPr>
        <p:spPr>
          <a:xfrm>
            <a:off x="9242425" y="5849769"/>
            <a:ext cx="1905000" cy="584775"/>
          </a:xfrm>
          <a:prstGeom prst="rect">
            <a:avLst/>
          </a:prstGeom>
          <a:noFill/>
        </p:spPr>
        <p:txBody>
          <a:bodyPr wrap="square" rtlCol="0">
            <a:spAutoFit/>
          </a:bodyPr>
          <a:lstStyle/>
          <a:p>
            <a:r>
              <a:rPr lang="en-US" sz="3200" b="1" dirty="0" smtClean="0">
                <a:solidFill>
                  <a:srgbClr val="FF0000"/>
                </a:solidFill>
              </a:rPr>
              <a:t>Output</a:t>
            </a:r>
            <a:endParaRPr lang="en-US" sz="3200" b="1" dirty="0">
              <a:solidFill>
                <a:srgbClr val="FF0000"/>
              </a:solidFill>
            </a:endParaRPr>
          </a:p>
        </p:txBody>
      </p:sp>
      <p:sp>
        <p:nvSpPr>
          <p:cNvPr id="7" name="TextBox 6"/>
          <p:cNvSpPr txBox="1"/>
          <p:nvPr/>
        </p:nvSpPr>
        <p:spPr>
          <a:xfrm>
            <a:off x="2174240" y="5490299"/>
            <a:ext cx="259080" cy="461665"/>
          </a:xfrm>
          <a:prstGeom prst="rect">
            <a:avLst/>
          </a:prstGeom>
          <a:noFill/>
        </p:spPr>
        <p:txBody>
          <a:bodyPr wrap="square" rtlCol="0">
            <a:spAutoFit/>
          </a:bodyPr>
          <a:lstStyle/>
          <a:p>
            <a:r>
              <a:rPr lang="en-US" sz="2400" dirty="0" smtClean="0"/>
              <a:t>S</a:t>
            </a:r>
            <a:endParaRPr lang="en-US" sz="2400" dirty="0"/>
          </a:p>
        </p:txBody>
      </p:sp>
      <p:cxnSp>
        <p:nvCxnSpPr>
          <p:cNvPr id="9" name="Straight Arrow Connector 8"/>
          <p:cNvCxnSpPr/>
          <p:nvPr/>
        </p:nvCxnSpPr>
        <p:spPr>
          <a:xfrm flipH="1">
            <a:off x="9916160" y="1132840"/>
            <a:ext cx="528320" cy="1016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687560" y="563880"/>
            <a:ext cx="1854200" cy="369332"/>
          </a:xfrm>
          <a:prstGeom prst="rect">
            <a:avLst/>
          </a:prstGeom>
          <a:noFill/>
        </p:spPr>
        <p:txBody>
          <a:bodyPr wrap="square" rtlCol="0">
            <a:spAutoFit/>
          </a:bodyPr>
          <a:lstStyle/>
          <a:p>
            <a:r>
              <a:rPr lang="en-US" b="1" dirty="0" smtClean="0">
                <a:solidFill>
                  <a:srgbClr val="FF0000"/>
                </a:solidFill>
              </a:rPr>
              <a:t>The Correct Label</a:t>
            </a:r>
            <a:endParaRPr lang="en-US" b="1" dirty="0">
              <a:solidFill>
                <a:srgbClr val="FF0000"/>
              </a:solidFill>
            </a:endParaRPr>
          </a:p>
        </p:txBody>
      </p:sp>
      <p:cxnSp>
        <p:nvCxnSpPr>
          <p:cNvPr id="11" name="Straight Arrow Connector 10"/>
          <p:cNvCxnSpPr/>
          <p:nvPr/>
        </p:nvCxnSpPr>
        <p:spPr>
          <a:xfrm flipV="1">
            <a:off x="8244840" y="2961640"/>
            <a:ext cx="1500300" cy="1905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18680" y="4903241"/>
            <a:ext cx="2526460" cy="369332"/>
          </a:xfrm>
          <a:prstGeom prst="rect">
            <a:avLst/>
          </a:prstGeom>
          <a:noFill/>
        </p:spPr>
        <p:txBody>
          <a:bodyPr wrap="square" rtlCol="0">
            <a:spAutoFit/>
          </a:bodyPr>
          <a:lstStyle/>
          <a:p>
            <a:r>
              <a:rPr lang="en-US" b="1" dirty="0" smtClean="0">
                <a:solidFill>
                  <a:srgbClr val="FF0000"/>
                </a:solidFill>
              </a:rPr>
              <a:t>Other Incorrect Labels</a:t>
            </a:r>
            <a:endParaRPr lang="en-US" b="1" dirty="0">
              <a:solidFill>
                <a:srgbClr val="FF0000"/>
              </a:solidFill>
            </a:endParaRPr>
          </a:p>
        </p:txBody>
      </p:sp>
      <p:sp>
        <p:nvSpPr>
          <p:cNvPr id="8" name="Oval 7"/>
          <p:cNvSpPr/>
          <p:nvPr/>
        </p:nvSpPr>
        <p:spPr>
          <a:xfrm>
            <a:off x="9755773" y="2402692"/>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755773" y="2658892"/>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755773" y="2912591"/>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755773" y="3166290"/>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755773" y="3419989"/>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9755773" y="3673688"/>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755773" y="3927387"/>
            <a:ext cx="191386" cy="196702"/>
          </a:xfrm>
          <a:prstGeom prst="ellipse">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5447307" y="5409695"/>
            <a:ext cx="1245893" cy="1310826"/>
          </a:xfrm>
          <a:prstGeom prst="rect">
            <a:avLst/>
          </a:prstGeom>
        </p:spPr>
      </p:pic>
      <p:pic>
        <p:nvPicPr>
          <p:cNvPr id="21" name="Picture 20"/>
          <p:cNvPicPr>
            <a:picLocks noChangeAspect="1"/>
          </p:cNvPicPr>
          <p:nvPr/>
        </p:nvPicPr>
        <p:blipFill>
          <a:blip r:embed="rId5"/>
          <a:stretch>
            <a:fillRect/>
          </a:stretch>
        </p:blipFill>
        <p:spPr>
          <a:xfrm>
            <a:off x="7645362" y="5309174"/>
            <a:ext cx="1122303" cy="1427207"/>
          </a:xfrm>
          <a:prstGeom prst="rect">
            <a:avLst/>
          </a:prstGeom>
        </p:spPr>
      </p:pic>
    </p:spTree>
    <p:extLst>
      <p:ext uri="{BB962C8B-B14F-4D97-AF65-F5344CB8AC3E}">
        <p14:creationId xmlns:p14="http://schemas.microsoft.com/office/powerpoint/2010/main" val="35873693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154" y="419100"/>
            <a:ext cx="11284495" cy="624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3698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155" y="541338"/>
            <a:ext cx="11317833" cy="599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9978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0254" y="12306"/>
            <a:ext cx="11131745" cy="6432530"/>
          </a:xfrm>
          <a:prstGeom prst="rect">
            <a:avLst/>
          </a:prstGeom>
          <a:noFill/>
        </p:spPr>
        <p:txBody>
          <a:bodyPr wrap="square" rtlCol="0">
            <a:spAutoFit/>
          </a:bodyPr>
          <a:lstStyle/>
          <a:p>
            <a:endParaRPr lang="en-US" sz="2800" dirty="0"/>
          </a:p>
          <a:p>
            <a:r>
              <a:rPr lang="en-US" sz="3200" dirty="0" smtClean="0"/>
              <a:t>Neural Networks are </a:t>
            </a:r>
            <a:r>
              <a:rPr lang="en-US" sz="3200" b="1" u="sng" dirty="0" smtClean="0"/>
              <a:t>not intended as general processing machine</a:t>
            </a:r>
            <a:r>
              <a:rPr lang="en-US" sz="3200" dirty="0" smtClean="0"/>
              <a:t>, but are </a:t>
            </a:r>
            <a:r>
              <a:rPr lang="en-US" sz="3200" b="1" dirty="0" smtClean="0">
                <a:solidFill>
                  <a:srgbClr val="FF0000"/>
                </a:solidFill>
              </a:rPr>
              <a:t>configured as </a:t>
            </a:r>
            <a:r>
              <a:rPr lang="en-US" sz="3200" b="1" u="sng" dirty="0" smtClean="0">
                <a:solidFill>
                  <a:srgbClr val="FF0000"/>
                </a:solidFill>
              </a:rPr>
              <a:t>1. a specific application                                </a:t>
            </a:r>
            <a:r>
              <a:rPr lang="en-US" sz="3200" b="1" dirty="0" smtClean="0">
                <a:solidFill>
                  <a:srgbClr val="FF0000"/>
                </a:solidFill>
              </a:rPr>
              <a:t>	</a:t>
            </a:r>
            <a:r>
              <a:rPr lang="en-US" sz="3200" b="1" u="sng" dirty="0" smtClean="0">
                <a:solidFill>
                  <a:srgbClr val="FF0000"/>
                </a:solidFill>
              </a:rPr>
              <a:t>2. addressing a specific problem.</a:t>
            </a:r>
          </a:p>
          <a:p>
            <a:endParaRPr lang="en-US" sz="3200" b="1" dirty="0">
              <a:solidFill>
                <a:srgbClr val="FF0000"/>
              </a:solidFill>
            </a:endParaRPr>
          </a:p>
          <a:p>
            <a:r>
              <a:rPr lang="en-US" sz="3200" b="1" dirty="0" smtClean="0"/>
              <a:t>a) Pattern Recognition, b) Data </a:t>
            </a:r>
            <a:r>
              <a:rPr lang="en-US" sz="3200" b="1" dirty="0"/>
              <a:t>C</a:t>
            </a:r>
            <a:r>
              <a:rPr lang="en-US" sz="3200" b="1" dirty="0" smtClean="0"/>
              <a:t>lassification,  c) Object </a:t>
            </a:r>
            <a:r>
              <a:rPr lang="en-US" sz="3200" b="1" dirty="0"/>
              <a:t>L</a:t>
            </a:r>
            <a:r>
              <a:rPr lang="en-US" sz="3200" b="1" dirty="0" smtClean="0"/>
              <a:t>abeling.</a:t>
            </a:r>
          </a:p>
          <a:p>
            <a:endParaRPr lang="en-US" sz="3200" dirty="0"/>
          </a:p>
          <a:p>
            <a:r>
              <a:rPr lang="en-US" sz="3200" dirty="0" smtClean="0"/>
              <a:t>Neural Networks are </a:t>
            </a:r>
            <a:r>
              <a:rPr lang="en-US" sz="3200" b="1" u="sng" dirty="0" smtClean="0">
                <a:solidFill>
                  <a:srgbClr val="FF0000"/>
                </a:solidFill>
              </a:rPr>
              <a:t>trained</a:t>
            </a:r>
            <a:r>
              <a:rPr lang="en-US" sz="3200" dirty="0" smtClean="0"/>
              <a:t> to </a:t>
            </a:r>
            <a:r>
              <a:rPr lang="en-US" sz="3200" b="1" u="sng" dirty="0" smtClean="0"/>
              <a:t>identify correctly</a:t>
            </a:r>
            <a:r>
              <a:rPr lang="en-US" sz="3200" dirty="0" smtClean="0"/>
              <a:t> a </a:t>
            </a:r>
            <a:r>
              <a:rPr lang="en-US" sz="3200" b="1" u="sng" dirty="0" smtClean="0"/>
              <a:t>large </a:t>
            </a:r>
            <a:r>
              <a:rPr lang="en-US" sz="3200" b="1" u="sng" dirty="0" err="1" smtClean="0"/>
              <a:t>nunber</a:t>
            </a:r>
            <a:r>
              <a:rPr lang="en-US" sz="3200" b="1" u="sng" dirty="0" smtClean="0"/>
              <a:t> of </a:t>
            </a:r>
            <a:r>
              <a:rPr lang="en-US" sz="3200" b="1" u="sng" dirty="0" smtClean="0">
                <a:solidFill>
                  <a:srgbClr val="FF0000"/>
                </a:solidFill>
              </a:rPr>
              <a:t>training data</a:t>
            </a:r>
            <a:r>
              <a:rPr lang="en-US" sz="3200" dirty="0" smtClean="0"/>
              <a:t>.</a:t>
            </a:r>
          </a:p>
          <a:p>
            <a:endParaRPr lang="en-US" sz="3200" dirty="0"/>
          </a:p>
          <a:p>
            <a:r>
              <a:rPr lang="en-US" sz="3200" dirty="0" err="1" smtClean="0"/>
              <a:t>Subseqently</a:t>
            </a:r>
            <a:r>
              <a:rPr lang="en-US" sz="3200" dirty="0" smtClean="0"/>
              <a:t>, </a:t>
            </a:r>
            <a:r>
              <a:rPr lang="en-US" sz="3200" b="1" u="sng" dirty="0" smtClean="0">
                <a:solidFill>
                  <a:srgbClr val="FF0000"/>
                </a:solidFill>
              </a:rPr>
              <a:t>trained neural networks can adjust their connections and nodes </a:t>
            </a:r>
            <a:r>
              <a:rPr lang="en-US" sz="3200" dirty="0" smtClean="0"/>
              <a:t>to </a:t>
            </a:r>
            <a:r>
              <a:rPr lang="en-US" sz="3200" b="1" u="sng" dirty="0" smtClean="0">
                <a:solidFill>
                  <a:srgbClr val="FF0000"/>
                </a:solidFill>
              </a:rPr>
              <a:t>learn better solutions </a:t>
            </a:r>
            <a:r>
              <a:rPr lang="en-US" sz="3200" dirty="0" smtClean="0"/>
              <a:t>as they </a:t>
            </a:r>
            <a:r>
              <a:rPr lang="en-US" sz="3200" b="1" u="sng" dirty="0" smtClean="0">
                <a:solidFill>
                  <a:srgbClr val="FF0000"/>
                </a:solidFill>
              </a:rPr>
              <a:t>observe and attempt to match </a:t>
            </a:r>
            <a:r>
              <a:rPr lang="en-US" sz="3200" b="1" dirty="0" smtClean="0">
                <a:solidFill>
                  <a:srgbClr val="FF0000"/>
                </a:solidFill>
              </a:rPr>
              <a:t>live data </a:t>
            </a:r>
            <a:r>
              <a:rPr lang="en-US" sz="3200" dirty="0" smtClean="0"/>
              <a:t>from a </a:t>
            </a:r>
            <a:r>
              <a:rPr lang="en-US" sz="3200" b="1" dirty="0" smtClean="0">
                <a:solidFill>
                  <a:srgbClr val="FF0000"/>
                </a:solidFill>
              </a:rPr>
              <a:t>working environment</a:t>
            </a:r>
            <a:r>
              <a:rPr lang="en-US" sz="3200" dirty="0" smtClean="0"/>
              <a:t>.</a:t>
            </a:r>
            <a:endParaRPr lang="en-US" sz="3200" dirty="0"/>
          </a:p>
        </p:txBody>
      </p:sp>
      <p:sp>
        <p:nvSpPr>
          <p:cNvPr id="3" name="Rectangle 2"/>
          <p:cNvSpPr/>
          <p:nvPr/>
        </p:nvSpPr>
        <p:spPr>
          <a:xfrm>
            <a:off x="942449" y="2109290"/>
            <a:ext cx="11152589" cy="1211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0911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97" y="11113"/>
            <a:ext cx="11459977" cy="685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209215" y="2385828"/>
            <a:ext cx="2216888" cy="22062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9344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202" y="1026942"/>
            <a:ext cx="4043164" cy="4091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61846" y="5219504"/>
            <a:ext cx="8482818" cy="646331"/>
          </a:xfrm>
          <a:prstGeom prst="rect">
            <a:avLst/>
          </a:prstGeom>
          <a:noFill/>
        </p:spPr>
        <p:txBody>
          <a:bodyPr wrap="square" rtlCol="0">
            <a:spAutoFit/>
          </a:bodyPr>
          <a:lstStyle/>
          <a:p>
            <a:r>
              <a:rPr lang="en-US" sz="3600" b="1" dirty="0" smtClean="0"/>
              <a:t>Convert any Angle of Picture to Frontal</a:t>
            </a:r>
            <a:endParaRPr lang="en-US" sz="3600" b="1" dirty="0"/>
          </a:p>
        </p:txBody>
      </p:sp>
    </p:spTree>
    <p:extLst>
      <p:ext uri="{BB962C8B-B14F-4D97-AF65-F5344CB8AC3E}">
        <p14:creationId xmlns:p14="http://schemas.microsoft.com/office/powerpoint/2010/main" val="33972339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975" y="157163"/>
            <a:ext cx="7761288" cy="657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36003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90" y="334245"/>
            <a:ext cx="11259403" cy="633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4237074" y="3965944"/>
            <a:ext cx="5114261" cy="680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237073" y="3965944"/>
            <a:ext cx="5114261" cy="6379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885660" y="3965944"/>
            <a:ext cx="4465674" cy="584775"/>
          </a:xfrm>
          <a:prstGeom prst="rect">
            <a:avLst/>
          </a:prstGeom>
          <a:noFill/>
        </p:spPr>
        <p:txBody>
          <a:bodyPr wrap="square" rtlCol="0">
            <a:spAutoFit/>
          </a:bodyPr>
          <a:lstStyle/>
          <a:p>
            <a:r>
              <a:rPr lang="en-US" sz="3200" b="1" dirty="0" smtClean="0">
                <a:solidFill>
                  <a:srgbClr val="FF0000"/>
                </a:solidFill>
              </a:rPr>
              <a:t>Convert to Frontal Image</a:t>
            </a:r>
            <a:endParaRPr lang="en-US" sz="3200" b="1" dirty="0">
              <a:solidFill>
                <a:srgbClr val="FF0000"/>
              </a:solidFill>
            </a:endParaRPr>
          </a:p>
        </p:txBody>
      </p:sp>
    </p:spTree>
    <p:extLst>
      <p:ext uri="{BB962C8B-B14F-4D97-AF65-F5344CB8AC3E}">
        <p14:creationId xmlns:p14="http://schemas.microsoft.com/office/powerpoint/2010/main" val="34405196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039" y="61371"/>
            <a:ext cx="8311486" cy="683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5046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045" y="0"/>
            <a:ext cx="112426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594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20" y="914400"/>
            <a:ext cx="11273299"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a:spLocks noChangeArrowheads="1"/>
          </p:cNvSpPr>
          <p:nvPr/>
        </p:nvSpPr>
        <p:spPr bwMode="auto">
          <a:xfrm>
            <a:off x="2098040" y="76200"/>
            <a:ext cx="800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4000" dirty="0">
                <a:latin typeface="Calibri" panose="020F0502020204030204" pitchFamily="34" charset="0"/>
                <a:ea typeface="Calibri" panose="020F0502020204030204" pitchFamily="34" charset="0"/>
                <a:cs typeface="Calibri" panose="020F0502020204030204" pitchFamily="34" charset="0"/>
              </a:rPr>
              <a:t>2018 China Image Labeling Factories </a:t>
            </a:r>
          </a:p>
        </p:txBody>
      </p:sp>
    </p:spTree>
    <p:extLst>
      <p:ext uri="{BB962C8B-B14F-4D97-AF65-F5344CB8AC3E}">
        <p14:creationId xmlns:p14="http://schemas.microsoft.com/office/powerpoint/2010/main" val="33625792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2201" y="0"/>
            <a:ext cx="11543770" cy="6858000"/>
          </a:xfrm>
          <a:prstGeom prst="rect">
            <a:avLst/>
          </a:prstGeom>
        </p:spPr>
      </p:pic>
    </p:spTree>
    <p:extLst>
      <p:ext uri="{BB962C8B-B14F-4D97-AF65-F5344CB8AC3E}">
        <p14:creationId xmlns:p14="http://schemas.microsoft.com/office/powerpoint/2010/main" val="25160876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7080" y="5148"/>
            <a:ext cx="11574920" cy="6847703"/>
          </a:xfrm>
          <a:prstGeom prst="rect">
            <a:avLst/>
          </a:prstGeom>
        </p:spPr>
      </p:pic>
    </p:spTree>
    <p:extLst>
      <p:ext uri="{BB962C8B-B14F-4D97-AF65-F5344CB8AC3E}">
        <p14:creationId xmlns:p14="http://schemas.microsoft.com/office/powerpoint/2010/main" val="32924627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8544" y="111449"/>
            <a:ext cx="11423455" cy="6635102"/>
          </a:xfrm>
          <a:prstGeom prst="rect">
            <a:avLst/>
          </a:prstGeom>
        </p:spPr>
      </p:pic>
    </p:spTree>
    <p:extLst>
      <p:ext uri="{BB962C8B-B14F-4D97-AF65-F5344CB8AC3E}">
        <p14:creationId xmlns:p14="http://schemas.microsoft.com/office/powerpoint/2010/main" val="2141716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9764" y="996226"/>
            <a:ext cx="11239516" cy="5078313"/>
          </a:xfrm>
          <a:prstGeom prst="rect">
            <a:avLst/>
          </a:prstGeom>
        </p:spPr>
        <p:txBody>
          <a:bodyPr wrap="square">
            <a:spAutoFit/>
          </a:bodyPr>
          <a:lstStyle/>
          <a:p>
            <a:r>
              <a:rPr lang="en-US" sz="3600" dirty="0">
                <a:solidFill>
                  <a:srgbClr val="333333"/>
                </a:solidFill>
                <a:latin typeface="q_serif"/>
              </a:rPr>
              <a:t> It is important to view </a:t>
            </a:r>
            <a:r>
              <a:rPr lang="en-US" sz="3600" b="1" u="sng" dirty="0">
                <a:solidFill>
                  <a:srgbClr val="FF0000"/>
                </a:solidFill>
                <a:latin typeface="q_serif"/>
              </a:rPr>
              <a:t>knowledge</a:t>
            </a:r>
            <a:r>
              <a:rPr lang="en-US" sz="3600" dirty="0">
                <a:solidFill>
                  <a:srgbClr val="333333"/>
                </a:solidFill>
                <a:latin typeface="q_serif"/>
              </a:rPr>
              <a:t> as sort of </a:t>
            </a:r>
            <a:r>
              <a:rPr lang="en-US" sz="3600" dirty="0" smtClean="0">
                <a:solidFill>
                  <a:srgbClr val="333333"/>
                </a:solidFill>
                <a:latin typeface="q_serif"/>
              </a:rPr>
              <a:t>                           			a </a:t>
            </a:r>
            <a:r>
              <a:rPr lang="en-US" sz="3600" b="1" u="sng" dirty="0">
                <a:solidFill>
                  <a:srgbClr val="FF0000"/>
                </a:solidFill>
                <a:latin typeface="q_serif"/>
              </a:rPr>
              <a:t>semantic </a:t>
            </a:r>
            <a:r>
              <a:rPr lang="en-US" sz="3600" b="1" u="sng" dirty="0" smtClean="0">
                <a:solidFill>
                  <a:srgbClr val="FF0000"/>
                </a:solidFill>
                <a:latin typeface="q_serif"/>
              </a:rPr>
              <a:t>tree.</a:t>
            </a:r>
            <a:r>
              <a:rPr lang="en-US" sz="3600" b="1" dirty="0" smtClean="0">
                <a:solidFill>
                  <a:schemeClr val="accent1"/>
                </a:solidFill>
                <a:latin typeface="q_serif"/>
              </a:rPr>
              <a:t> </a:t>
            </a:r>
            <a:endParaRPr lang="en-US" sz="3600" b="1" u="sng" dirty="0">
              <a:solidFill>
                <a:schemeClr val="accent1"/>
              </a:solidFill>
              <a:latin typeface="q_serif"/>
            </a:endParaRPr>
          </a:p>
          <a:p>
            <a:endParaRPr lang="en-US" sz="3600" dirty="0">
              <a:solidFill>
                <a:srgbClr val="333333"/>
              </a:solidFill>
              <a:latin typeface="q_serif"/>
            </a:endParaRPr>
          </a:p>
          <a:p>
            <a:r>
              <a:rPr lang="en-US" sz="3600" dirty="0">
                <a:solidFill>
                  <a:srgbClr val="333333"/>
                </a:solidFill>
                <a:latin typeface="q_serif"/>
              </a:rPr>
              <a:t>M</a:t>
            </a:r>
            <a:r>
              <a:rPr lang="en-US" sz="3600" dirty="0" smtClean="0">
                <a:solidFill>
                  <a:srgbClr val="333333"/>
                </a:solidFill>
                <a:latin typeface="q_serif"/>
              </a:rPr>
              <a:t>ake </a:t>
            </a:r>
            <a:r>
              <a:rPr lang="en-US" sz="3600" dirty="0">
                <a:solidFill>
                  <a:srgbClr val="333333"/>
                </a:solidFill>
                <a:latin typeface="q_serif"/>
              </a:rPr>
              <a:t>sure you understand the </a:t>
            </a:r>
            <a:r>
              <a:rPr lang="en-US" sz="3600" u="sng" dirty="0">
                <a:solidFill>
                  <a:srgbClr val="333333"/>
                </a:solidFill>
                <a:latin typeface="q_serif"/>
              </a:rPr>
              <a:t>fundamental </a:t>
            </a:r>
            <a:r>
              <a:rPr lang="en-US" sz="3600" u="sng" dirty="0" smtClean="0">
                <a:solidFill>
                  <a:srgbClr val="333333"/>
                </a:solidFill>
                <a:latin typeface="q_serif"/>
              </a:rPr>
              <a:t>principles (</a:t>
            </a:r>
            <a:r>
              <a:rPr lang="en-US" sz="3600" b="1" u="sng" dirty="0" smtClean="0">
                <a:solidFill>
                  <a:srgbClr val="FF0000"/>
                </a:solidFill>
                <a:latin typeface="q_serif"/>
              </a:rPr>
              <a:t>the structure of knowledge</a:t>
            </a:r>
            <a:r>
              <a:rPr lang="en-US" sz="3600" u="sng" dirty="0" smtClean="0">
                <a:solidFill>
                  <a:srgbClr val="333333"/>
                </a:solidFill>
                <a:latin typeface="q_serif"/>
              </a:rPr>
              <a:t>) </a:t>
            </a:r>
            <a:r>
              <a:rPr lang="en-US" sz="3600" dirty="0" smtClean="0">
                <a:solidFill>
                  <a:srgbClr val="333333"/>
                </a:solidFill>
                <a:latin typeface="q_serif"/>
              </a:rPr>
              <a:t>, </a:t>
            </a:r>
            <a:r>
              <a:rPr lang="en-US" sz="3600" dirty="0" err="1">
                <a:solidFill>
                  <a:srgbClr val="333333"/>
                </a:solidFill>
                <a:latin typeface="q_serif"/>
              </a:rPr>
              <a:t>ie</a:t>
            </a:r>
            <a:r>
              <a:rPr lang="en-US" sz="3600" dirty="0">
                <a:solidFill>
                  <a:srgbClr val="333333"/>
                </a:solidFill>
                <a:latin typeface="q_serif"/>
              </a:rPr>
              <a:t> the </a:t>
            </a:r>
            <a:r>
              <a:rPr lang="en-US" sz="3600" b="1" u="sng" dirty="0" smtClean="0">
                <a:solidFill>
                  <a:srgbClr val="FF0000"/>
                </a:solidFill>
                <a:latin typeface="q_serif"/>
              </a:rPr>
              <a:t>trunk</a:t>
            </a:r>
            <a:r>
              <a:rPr lang="en-US" sz="3600" u="sng" dirty="0">
                <a:solidFill>
                  <a:srgbClr val="FF0000"/>
                </a:solidFill>
                <a:latin typeface="q_serif"/>
              </a:rPr>
              <a:t> </a:t>
            </a:r>
            <a:r>
              <a:rPr lang="en-US" sz="3600" dirty="0" smtClean="0">
                <a:solidFill>
                  <a:srgbClr val="333333"/>
                </a:solidFill>
                <a:latin typeface="q_serif"/>
              </a:rPr>
              <a:t>and </a:t>
            </a:r>
            <a:r>
              <a:rPr lang="en-US" sz="3600" b="1" u="sng" dirty="0">
                <a:solidFill>
                  <a:srgbClr val="FF0000"/>
                </a:solidFill>
                <a:latin typeface="q_serif"/>
              </a:rPr>
              <a:t>big branches</a:t>
            </a:r>
            <a:r>
              <a:rPr lang="en-US" sz="3600" dirty="0">
                <a:solidFill>
                  <a:srgbClr val="333333"/>
                </a:solidFill>
                <a:latin typeface="q_serif"/>
              </a:rPr>
              <a:t>, before you get into the </a:t>
            </a:r>
            <a:r>
              <a:rPr lang="en-US" sz="3600" b="1" dirty="0">
                <a:solidFill>
                  <a:srgbClr val="FF0000"/>
                </a:solidFill>
                <a:latin typeface="q_serif"/>
              </a:rPr>
              <a:t>l</a:t>
            </a:r>
            <a:r>
              <a:rPr lang="en-US" sz="3600" b="1" u="sng" dirty="0">
                <a:solidFill>
                  <a:srgbClr val="FF0000"/>
                </a:solidFill>
                <a:latin typeface="q_serif"/>
              </a:rPr>
              <a:t>eaves/details</a:t>
            </a:r>
            <a:r>
              <a:rPr lang="en-US" sz="3600" dirty="0">
                <a:solidFill>
                  <a:srgbClr val="333333"/>
                </a:solidFill>
                <a:latin typeface="q_serif"/>
              </a:rPr>
              <a:t> or there is </a:t>
            </a:r>
            <a:r>
              <a:rPr lang="en-US" sz="3600" u="sng" dirty="0">
                <a:solidFill>
                  <a:srgbClr val="333333"/>
                </a:solidFill>
                <a:latin typeface="q_serif"/>
              </a:rPr>
              <a:t>nothing for them to hang on to</a:t>
            </a:r>
            <a:r>
              <a:rPr lang="en-US" sz="3600" u="sng" dirty="0" smtClean="0">
                <a:solidFill>
                  <a:srgbClr val="333333"/>
                </a:solidFill>
                <a:latin typeface="q_serif"/>
              </a:rPr>
              <a:t>.</a:t>
            </a:r>
          </a:p>
          <a:p>
            <a:r>
              <a:rPr lang="en-US" sz="3600" dirty="0"/>
              <a:t/>
            </a:r>
            <a:br>
              <a:rPr lang="en-US" sz="3600" dirty="0"/>
            </a:br>
            <a:endParaRPr lang="en-US" sz="3600" dirty="0"/>
          </a:p>
        </p:txBody>
      </p:sp>
      <p:sp>
        <p:nvSpPr>
          <p:cNvPr id="3" name="Rectangle 2"/>
          <p:cNvSpPr/>
          <p:nvPr/>
        </p:nvSpPr>
        <p:spPr>
          <a:xfrm>
            <a:off x="1838904" y="0"/>
            <a:ext cx="8403262" cy="830997"/>
          </a:xfrm>
          <a:prstGeom prst="rect">
            <a:avLst/>
          </a:prstGeom>
        </p:spPr>
        <p:txBody>
          <a:bodyPr wrap="none">
            <a:spAutoFit/>
          </a:bodyPr>
          <a:lstStyle/>
          <a:p>
            <a:r>
              <a:rPr lang="en-US" sz="4800" b="1" u="sng" dirty="0" smtClean="0">
                <a:solidFill>
                  <a:srgbClr val="FF0000"/>
                </a:solidFill>
                <a:latin typeface="q_serif"/>
              </a:rPr>
              <a:t>The Structure </a:t>
            </a:r>
            <a:r>
              <a:rPr lang="en-US" sz="4800" b="1" u="sng" dirty="0">
                <a:solidFill>
                  <a:srgbClr val="FF0000"/>
                </a:solidFill>
                <a:latin typeface="q_serif"/>
              </a:rPr>
              <a:t>of </a:t>
            </a:r>
            <a:r>
              <a:rPr lang="en-US" sz="4800" b="1" u="sng" dirty="0" smtClean="0">
                <a:solidFill>
                  <a:srgbClr val="FF0000"/>
                </a:solidFill>
                <a:latin typeface="q_serif"/>
              </a:rPr>
              <a:t>Knowledge</a:t>
            </a:r>
            <a:endParaRPr lang="en-US" sz="4800" dirty="0"/>
          </a:p>
        </p:txBody>
      </p:sp>
    </p:spTree>
    <p:extLst>
      <p:ext uri="{BB962C8B-B14F-4D97-AF65-F5344CB8AC3E}">
        <p14:creationId xmlns:p14="http://schemas.microsoft.com/office/powerpoint/2010/main" val="34224459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3178" y="22257"/>
            <a:ext cx="11518822" cy="6813485"/>
          </a:xfrm>
          <a:prstGeom prst="rect">
            <a:avLst/>
          </a:prstGeom>
        </p:spPr>
      </p:pic>
    </p:spTree>
    <p:extLst>
      <p:ext uri="{BB962C8B-B14F-4D97-AF65-F5344CB8AC3E}">
        <p14:creationId xmlns:p14="http://schemas.microsoft.com/office/powerpoint/2010/main" val="13287622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6590" y="32657"/>
            <a:ext cx="11625409" cy="6792686"/>
          </a:xfrm>
          <a:prstGeom prst="rect">
            <a:avLst/>
          </a:prstGeom>
        </p:spPr>
      </p:pic>
    </p:spTree>
    <p:extLst>
      <p:ext uri="{BB962C8B-B14F-4D97-AF65-F5344CB8AC3E}">
        <p14:creationId xmlns:p14="http://schemas.microsoft.com/office/powerpoint/2010/main" val="888759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606425"/>
            <a:ext cx="10680700" cy="587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73357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88304" y="891925"/>
            <a:ext cx="11103696" cy="5878532"/>
          </a:xfrm>
          <a:prstGeom prst="rect">
            <a:avLst/>
          </a:prstGeom>
          <a:noFill/>
        </p:spPr>
        <p:txBody>
          <a:bodyPr wrap="square" rtlCol="0">
            <a:spAutoFit/>
          </a:bodyPr>
          <a:lstStyle/>
          <a:p>
            <a:r>
              <a:rPr lang="en-US" sz="3200" b="1" dirty="0" smtClean="0">
                <a:solidFill>
                  <a:srgbClr val="FF0000"/>
                </a:solidFill>
              </a:rPr>
              <a:t>Weights</a:t>
            </a:r>
            <a:r>
              <a:rPr lang="en-US" sz="3200" b="1" dirty="0" smtClean="0"/>
              <a:t> and </a:t>
            </a:r>
            <a:r>
              <a:rPr lang="en-US" sz="3200" b="1" dirty="0" smtClean="0">
                <a:solidFill>
                  <a:srgbClr val="FF0000"/>
                </a:solidFill>
              </a:rPr>
              <a:t>Thresholds</a:t>
            </a:r>
            <a:r>
              <a:rPr lang="en-US" sz="3200" b="1" dirty="0" smtClean="0"/>
              <a:t> </a:t>
            </a:r>
            <a:r>
              <a:rPr lang="en-US" sz="3200" b="1" u="sng" dirty="0" smtClean="0"/>
              <a:t>make the difference </a:t>
            </a:r>
            <a:r>
              <a:rPr lang="en-US" sz="3200" b="1" dirty="0" smtClean="0"/>
              <a:t>between </a:t>
            </a:r>
          </a:p>
          <a:p>
            <a:pPr marL="514350" indent="-514350">
              <a:buAutoNum type="arabicPeriod"/>
            </a:pPr>
            <a:r>
              <a:rPr lang="en-US" sz="3200" b="1" dirty="0" smtClean="0"/>
              <a:t>a </a:t>
            </a:r>
            <a:r>
              <a:rPr lang="en-US" sz="3200" b="1" u="sng" dirty="0" smtClean="0"/>
              <a:t>basic </a:t>
            </a:r>
            <a:r>
              <a:rPr lang="en-US" sz="3200" b="1" u="sng" dirty="0" smtClean="0">
                <a:solidFill>
                  <a:srgbClr val="FF0000"/>
                </a:solidFill>
              </a:rPr>
              <a:t>Conventional Computer </a:t>
            </a:r>
            <a:r>
              <a:rPr lang="en-US" sz="3200" b="1" u="sng" dirty="0">
                <a:solidFill>
                  <a:srgbClr val="FF0000"/>
                </a:solidFill>
              </a:rPr>
              <a:t>P</a:t>
            </a:r>
            <a:r>
              <a:rPr lang="en-US" sz="3200" b="1" u="sng" dirty="0" smtClean="0">
                <a:solidFill>
                  <a:srgbClr val="FF0000"/>
                </a:solidFill>
              </a:rPr>
              <a:t>rogram </a:t>
            </a:r>
            <a:r>
              <a:rPr lang="en-US" sz="3200" b="1" u="sng" dirty="0" smtClean="0"/>
              <a:t>System </a:t>
            </a:r>
            <a:r>
              <a:rPr lang="en-US" sz="3200" b="1" dirty="0"/>
              <a:t>and </a:t>
            </a:r>
            <a:endParaRPr lang="en-US" sz="3200" b="1" u="sng" dirty="0" smtClean="0"/>
          </a:p>
          <a:p>
            <a:pPr marL="514350" indent="-514350">
              <a:buAutoNum type="arabicPeriod"/>
            </a:pPr>
            <a:r>
              <a:rPr lang="en-US" sz="3200" b="1" dirty="0" smtClean="0"/>
              <a:t>a </a:t>
            </a:r>
            <a:r>
              <a:rPr lang="en-US" sz="3200" b="1" i="1" u="sng" dirty="0" smtClean="0">
                <a:solidFill>
                  <a:srgbClr val="FF0000"/>
                </a:solidFill>
              </a:rPr>
              <a:t>Learning Neural Network</a:t>
            </a:r>
            <a:r>
              <a:rPr lang="en-US" sz="3200" b="1" dirty="0" smtClean="0"/>
              <a:t>.</a:t>
            </a:r>
          </a:p>
          <a:p>
            <a:endParaRPr lang="en-US" sz="2800" b="1" dirty="0"/>
          </a:p>
          <a:p>
            <a:r>
              <a:rPr lang="en-US" sz="2800" b="1" dirty="0" smtClean="0"/>
              <a:t>1. The separate </a:t>
            </a:r>
            <a:r>
              <a:rPr lang="en-US" sz="2800" b="1" u="sng" dirty="0" smtClean="0"/>
              <a:t>Inputs are Weighted</a:t>
            </a:r>
            <a:r>
              <a:rPr lang="en-US" sz="2800" b="1" dirty="0" smtClean="0"/>
              <a:t>, </a:t>
            </a:r>
          </a:p>
          <a:p>
            <a:r>
              <a:rPr lang="en-US" sz="2800" b="1" dirty="0" smtClean="0"/>
              <a:t>2. Then calculate the number for the  input x the input weight = the weighted input value.  </a:t>
            </a:r>
          </a:p>
          <a:p>
            <a:r>
              <a:rPr lang="en-US" sz="2800" b="1" dirty="0" smtClean="0"/>
              <a:t>3. Then at each Neuron in a Layer, the separate weighted Inputs are Processed by a </a:t>
            </a:r>
            <a:r>
              <a:rPr lang="en-US" sz="2800" b="1" u="sng" dirty="0" smtClean="0"/>
              <a:t>Node Function </a:t>
            </a:r>
            <a:r>
              <a:rPr lang="en-US" sz="2800" b="1" dirty="0" smtClean="0"/>
              <a:t>(possibly adding up the Weighted Inputs). </a:t>
            </a:r>
          </a:p>
          <a:p>
            <a:r>
              <a:rPr lang="en-US" sz="2800" b="1" dirty="0" smtClean="0"/>
              <a:t>4. This sum is compared to a prescribed (pre-set) Decision Threshold. </a:t>
            </a:r>
          </a:p>
          <a:p>
            <a:endParaRPr lang="en-US" sz="2800" b="1" dirty="0"/>
          </a:p>
          <a:p>
            <a:r>
              <a:rPr lang="en-US" sz="2800" b="1" dirty="0" smtClean="0"/>
              <a:t>5. If the </a:t>
            </a:r>
            <a:r>
              <a:rPr lang="en-US" sz="2800" b="1" u="sng" dirty="0" smtClean="0">
                <a:solidFill>
                  <a:srgbClr val="FF0000"/>
                </a:solidFill>
              </a:rPr>
              <a:t>Threshold is exceeded</a:t>
            </a:r>
            <a:r>
              <a:rPr lang="en-US" sz="2800" b="1" dirty="0" smtClean="0"/>
              <a:t>, the </a:t>
            </a:r>
            <a:r>
              <a:rPr lang="en-US" sz="2800" b="1" u="sng" dirty="0" smtClean="0">
                <a:solidFill>
                  <a:srgbClr val="FF0000"/>
                </a:solidFill>
              </a:rPr>
              <a:t>Neuron “fires</a:t>
            </a:r>
            <a:r>
              <a:rPr lang="en-US" sz="2800" b="1" dirty="0" smtClean="0"/>
              <a:t>”. </a:t>
            </a:r>
            <a:r>
              <a:rPr lang="en-US" sz="2800" b="1" u="sng" dirty="0" smtClean="0"/>
              <a:t>Otherwise</a:t>
            </a:r>
            <a:r>
              <a:rPr lang="en-US" sz="2800" b="1" dirty="0" smtClean="0"/>
              <a:t>, It does </a:t>
            </a:r>
            <a:r>
              <a:rPr lang="en-US" sz="2800" b="1" u="sng" dirty="0" smtClean="0"/>
              <a:t>not </a:t>
            </a:r>
            <a:r>
              <a:rPr lang="en-US" sz="2800" b="1" dirty="0" smtClean="0"/>
              <a:t>“fire”.</a:t>
            </a:r>
            <a:endParaRPr lang="en-US" b="1" dirty="0"/>
          </a:p>
        </p:txBody>
      </p:sp>
      <p:sp>
        <p:nvSpPr>
          <p:cNvPr id="4" name="Rectangle 3"/>
          <p:cNvSpPr/>
          <p:nvPr/>
        </p:nvSpPr>
        <p:spPr>
          <a:xfrm>
            <a:off x="3246954" y="184428"/>
            <a:ext cx="4874732" cy="646331"/>
          </a:xfrm>
          <a:prstGeom prst="rect">
            <a:avLst/>
          </a:prstGeom>
        </p:spPr>
        <p:txBody>
          <a:bodyPr wrap="none">
            <a:spAutoFit/>
          </a:bodyPr>
          <a:lstStyle/>
          <a:p>
            <a:r>
              <a:rPr lang="en-US" sz="3600" b="1" dirty="0">
                <a:solidFill>
                  <a:srgbClr val="FF0000"/>
                </a:solidFill>
              </a:rPr>
              <a:t>Weights</a:t>
            </a:r>
            <a:r>
              <a:rPr lang="en-US" sz="3600" b="1" dirty="0"/>
              <a:t> and </a:t>
            </a:r>
            <a:r>
              <a:rPr lang="en-US" sz="3600" b="1" dirty="0">
                <a:solidFill>
                  <a:srgbClr val="FF0000"/>
                </a:solidFill>
              </a:rPr>
              <a:t>Thresholds</a:t>
            </a:r>
            <a:r>
              <a:rPr lang="en-US" sz="3600" b="1" dirty="0"/>
              <a:t> </a:t>
            </a:r>
            <a:endParaRPr lang="en-US" sz="3600" dirty="0"/>
          </a:p>
        </p:txBody>
      </p:sp>
      <p:cxnSp>
        <p:nvCxnSpPr>
          <p:cNvPr id="5" name="Straight Connector 4"/>
          <p:cNvCxnSpPr/>
          <p:nvPr/>
        </p:nvCxnSpPr>
        <p:spPr>
          <a:xfrm flipV="1">
            <a:off x="2252870" y="4545496"/>
            <a:ext cx="3750365" cy="13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6640152" y="4532244"/>
            <a:ext cx="3750365" cy="13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204561" y="4929809"/>
            <a:ext cx="4479759" cy="42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124878" y="4956314"/>
            <a:ext cx="4479759" cy="42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2252870" y="5461603"/>
            <a:ext cx="8918713"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40151" y="3647461"/>
            <a:ext cx="3750365" cy="132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162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5622" y="27295"/>
            <a:ext cx="10908996" cy="6632585"/>
          </a:xfrm>
          <a:prstGeom prst="rect">
            <a:avLst/>
          </a:prstGeom>
        </p:spPr>
        <p:txBody>
          <a:bodyPr wrap="square">
            <a:spAutoFit/>
          </a:bodyPr>
          <a:lstStyle/>
          <a:p>
            <a:r>
              <a:rPr lang="en-US" sz="4000" dirty="0"/>
              <a:t>The Neurons can </a:t>
            </a:r>
            <a:r>
              <a:rPr lang="en-US" sz="4000" b="1" u="sng" dirty="0"/>
              <a:t>adapt to a specific environmental situation </a:t>
            </a:r>
            <a:endParaRPr lang="en-US" sz="4000" b="1" u="sng" dirty="0" smtClean="0"/>
          </a:p>
          <a:p>
            <a:endParaRPr lang="en-US" b="1" u="sng" dirty="0" smtClean="0"/>
          </a:p>
          <a:p>
            <a:r>
              <a:rPr lang="en-US" sz="4000" dirty="0" smtClean="0"/>
              <a:t>or </a:t>
            </a:r>
            <a:r>
              <a:rPr lang="en-US" sz="4000" dirty="0"/>
              <a:t>to deliberately submitted inputs </a:t>
            </a:r>
            <a:endParaRPr lang="en-US" sz="4000" dirty="0" smtClean="0"/>
          </a:p>
          <a:p>
            <a:endParaRPr lang="en-US" sz="1100" dirty="0"/>
          </a:p>
          <a:p>
            <a:r>
              <a:rPr lang="en-US" sz="4000" dirty="0" smtClean="0"/>
              <a:t>and </a:t>
            </a:r>
            <a:r>
              <a:rPr lang="en-US" sz="4000" b="1" u="sng" dirty="0"/>
              <a:t>adapt “</a:t>
            </a:r>
            <a:r>
              <a:rPr lang="en-US" sz="4000" b="1" u="sng" dirty="0">
                <a:solidFill>
                  <a:srgbClr val="FF0000"/>
                </a:solidFill>
              </a:rPr>
              <a:t>learn” by changing its individual weights and threshold </a:t>
            </a:r>
            <a:endParaRPr lang="en-US" sz="4000" b="1" u="sng" dirty="0" smtClean="0">
              <a:solidFill>
                <a:srgbClr val="FF0000"/>
              </a:solidFill>
            </a:endParaRPr>
          </a:p>
          <a:p>
            <a:endParaRPr lang="en-US" sz="1600" b="1" u="sng" dirty="0"/>
          </a:p>
          <a:p>
            <a:r>
              <a:rPr lang="en-US" sz="4000" dirty="0" smtClean="0"/>
              <a:t>by </a:t>
            </a:r>
            <a:r>
              <a:rPr lang="en-US" sz="4000" dirty="0"/>
              <a:t>the </a:t>
            </a:r>
            <a:r>
              <a:rPr lang="en-US" sz="4000" u="sng" dirty="0"/>
              <a:t>Delta Rule </a:t>
            </a:r>
            <a:endParaRPr lang="en-US" sz="4000" u="sng" dirty="0" smtClean="0"/>
          </a:p>
          <a:p>
            <a:endParaRPr lang="en-US" sz="2000" u="sng" dirty="0" smtClean="0"/>
          </a:p>
          <a:p>
            <a:r>
              <a:rPr lang="en-US" sz="4000" dirty="0" smtClean="0"/>
              <a:t>and </a:t>
            </a:r>
            <a:r>
              <a:rPr lang="en-US" sz="4000" dirty="0"/>
              <a:t>by </a:t>
            </a:r>
            <a:r>
              <a:rPr lang="en-US" sz="4000" b="1" u="sng" dirty="0">
                <a:solidFill>
                  <a:srgbClr val="FF0000"/>
                </a:solidFill>
              </a:rPr>
              <a:t>Backpropagation of output error levels  </a:t>
            </a:r>
            <a:r>
              <a:rPr lang="en-US" sz="4000" dirty="0"/>
              <a:t>achieved by one run and </a:t>
            </a:r>
            <a:r>
              <a:rPr lang="en-US" sz="4000" b="1" dirty="0">
                <a:solidFill>
                  <a:srgbClr val="FF0000"/>
                </a:solidFill>
              </a:rPr>
              <a:t>adjusting in anticipation of the next run.</a:t>
            </a:r>
          </a:p>
        </p:txBody>
      </p:sp>
    </p:spTree>
    <p:extLst>
      <p:ext uri="{BB962C8B-B14F-4D97-AF65-F5344CB8AC3E}">
        <p14:creationId xmlns:p14="http://schemas.microsoft.com/office/powerpoint/2010/main" val="12204749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418" y="104147"/>
            <a:ext cx="11075581" cy="6647974"/>
          </a:xfrm>
          <a:prstGeom prst="rect">
            <a:avLst/>
          </a:prstGeom>
          <a:noFill/>
        </p:spPr>
        <p:txBody>
          <a:bodyPr wrap="square" rtlCol="0">
            <a:spAutoFit/>
          </a:bodyPr>
          <a:lstStyle/>
          <a:p>
            <a:pPr marL="514350" indent="-514350">
              <a:buAutoNum type="arabicPeriod"/>
            </a:pPr>
            <a:r>
              <a:rPr lang="en-US" sz="3200" b="1" u="sng" dirty="0" smtClean="0">
                <a:solidFill>
                  <a:srgbClr val="FF0000"/>
                </a:solidFill>
              </a:rPr>
              <a:t>Gradient </a:t>
            </a:r>
            <a:r>
              <a:rPr lang="en-US" sz="3200" b="1" u="sng" dirty="0">
                <a:solidFill>
                  <a:srgbClr val="FF0000"/>
                </a:solidFill>
              </a:rPr>
              <a:t>D</a:t>
            </a:r>
            <a:r>
              <a:rPr lang="en-US" sz="3200" b="1" u="sng" dirty="0" smtClean="0">
                <a:solidFill>
                  <a:srgbClr val="FF0000"/>
                </a:solidFill>
              </a:rPr>
              <a:t>escent </a:t>
            </a:r>
            <a:r>
              <a:rPr lang="en-US" sz="3200" b="1" u="sng" dirty="0">
                <a:solidFill>
                  <a:srgbClr val="FF0000"/>
                </a:solidFill>
              </a:rPr>
              <a:t>L</a:t>
            </a:r>
            <a:r>
              <a:rPr lang="en-US" sz="3200" b="1" u="sng" dirty="0" smtClean="0">
                <a:solidFill>
                  <a:srgbClr val="FF0000"/>
                </a:solidFill>
              </a:rPr>
              <a:t>earning</a:t>
            </a:r>
            <a:r>
              <a:rPr lang="en-US" sz="3200" b="1" u="sng" dirty="0">
                <a:solidFill>
                  <a:srgbClr val="FF0000"/>
                </a:solidFill>
              </a:rPr>
              <a:t> </a:t>
            </a:r>
            <a:r>
              <a:rPr lang="en-US" sz="3200" b="1" u="sng" dirty="0" smtClean="0">
                <a:solidFill>
                  <a:srgbClr val="FF0000"/>
                </a:solidFill>
              </a:rPr>
              <a:t>Rule</a:t>
            </a:r>
            <a:r>
              <a:rPr lang="en-US" sz="2800" b="1" u="sng" dirty="0">
                <a:solidFill>
                  <a:srgbClr val="FF0000"/>
                </a:solidFill>
              </a:rPr>
              <a:t> </a:t>
            </a:r>
            <a:r>
              <a:rPr lang="en-US" sz="2800" dirty="0"/>
              <a:t>for </a:t>
            </a:r>
            <a:r>
              <a:rPr lang="en-US" sz="2800" b="1" u="sng" dirty="0">
                <a:solidFill>
                  <a:srgbClr val="FF0000"/>
                </a:solidFill>
              </a:rPr>
              <a:t>updating the weights of the inputs </a:t>
            </a:r>
            <a:r>
              <a:rPr lang="en-US" sz="2800" dirty="0"/>
              <a:t>to artificial neurons in a </a:t>
            </a:r>
            <a:r>
              <a:rPr lang="en-US" sz="2800" b="1" u="sng" dirty="0" smtClean="0">
                <a:solidFill>
                  <a:srgbClr val="FF0000"/>
                </a:solidFill>
              </a:rPr>
              <a:t>feed forward or single-layer</a:t>
            </a:r>
            <a:r>
              <a:rPr lang="en-US" sz="2800" b="1" u="sng" dirty="0">
                <a:solidFill>
                  <a:srgbClr val="FF0000"/>
                </a:solidFill>
              </a:rPr>
              <a:t> neural network</a:t>
            </a:r>
            <a:r>
              <a:rPr lang="en-US" sz="2800" dirty="0"/>
              <a:t>. It is a special </a:t>
            </a:r>
            <a:endParaRPr lang="en-US" sz="2800" dirty="0" smtClean="0"/>
          </a:p>
          <a:p>
            <a:pPr marL="514350" indent="-514350">
              <a:buAutoNum type="arabicPeriod"/>
            </a:pPr>
            <a:r>
              <a:rPr lang="en-US" sz="3200" b="1" dirty="0">
                <a:solidFill>
                  <a:srgbClr val="FF0000"/>
                </a:solidFill>
              </a:rPr>
              <a:t>B</a:t>
            </a:r>
            <a:r>
              <a:rPr lang="en-US" sz="3200" b="1" dirty="0" smtClean="0">
                <a:solidFill>
                  <a:srgbClr val="FF0000"/>
                </a:solidFill>
              </a:rPr>
              <a:t>ackpropagation </a:t>
            </a:r>
            <a:r>
              <a:rPr lang="en-US" sz="3200" b="1" dirty="0">
                <a:solidFill>
                  <a:srgbClr val="FF0000"/>
                </a:solidFill>
              </a:rPr>
              <a:t>A</a:t>
            </a:r>
            <a:r>
              <a:rPr lang="en-US" sz="3200" b="1" dirty="0" smtClean="0">
                <a:solidFill>
                  <a:srgbClr val="FF0000"/>
                </a:solidFill>
              </a:rPr>
              <a:t>lgorithm </a:t>
            </a:r>
            <a:r>
              <a:rPr lang="en-US" sz="2800" dirty="0" smtClean="0"/>
              <a:t>where resultant </a:t>
            </a:r>
            <a:r>
              <a:rPr lang="en-US" sz="2800" b="1" dirty="0" smtClean="0"/>
              <a:t>output errors </a:t>
            </a:r>
            <a:r>
              <a:rPr lang="en-US" sz="2800" dirty="0" smtClean="0"/>
              <a:t>(inaccurate estimates) are </a:t>
            </a:r>
            <a:r>
              <a:rPr lang="en-US" sz="2800" b="1" dirty="0" smtClean="0">
                <a:solidFill>
                  <a:srgbClr val="FF0000"/>
                </a:solidFill>
              </a:rPr>
              <a:t>fed backward to adjust weights, thresholds and node functions.</a:t>
            </a:r>
          </a:p>
          <a:p>
            <a:endParaRPr lang="en-US" dirty="0"/>
          </a:p>
          <a:p>
            <a:r>
              <a:rPr lang="en-US" sz="2800" b="1" dirty="0">
                <a:solidFill>
                  <a:srgbClr val="FF0000"/>
                </a:solidFill>
              </a:rPr>
              <a:t>3</a:t>
            </a:r>
            <a:r>
              <a:rPr lang="en-US" sz="2800" b="1" dirty="0" smtClean="0">
                <a:solidFill>
                  <a:srgbClr val="FF0000"/>
                </a:solidFill>
              </a:rPr>
              <a:t>. </a:t>
            </a:r>
            <a:r>
              <a:rPr lang="en-US" sz="2800" b="1" u="sng" dirty="0" smtClean="0">
                <a:solidFill>
                  <a:srgbClr val="FF0000"/>
                </a:solidFill>
              </a:rPr>
              <a:t>Gradient </a:t>
            </a:r>
            <a:r>
              <a:rPr lang="en-US" sz="2800" b="1" u="sng" dirty="0">
                <a:solidFill>
                  <a:srgbClr val="FF0000"/>
                </a:solidFill>
              </a:rPr>
              <a:t>descent</a:t>
            </a:r>
            <a:r>
              <a:rPr lang="en-US" sz="2800" dirty="0"/>
              <a:t> is </a:t>
            </a:r>
            <a:r>
              <a:rPr lang="en-US" sz="2800" dirty="0" smtClean="0"/>
              <a:t>a</a:t>
            </a:r>
            <a:r>
              <a:rPr lang="en-US" sz="2800" dirty="0"/>
              <a:t>n</a:t>
            </a:r>
            <a:r>
              <a:rPr lang="en-US" sz="2800" b="1" dirty="0">
                <a:solidFill>
                  <a:srgbClr val="FF0000"/>
                </a:solidFill>
              </a:rPr>
              <a:t> </a:t>
            </a:r>
            <a:r>
              <a:rPr lang="en-US" sz="2800" b="1" dirty="0">
                <a:solidFill>
                  <a:srgbClr val="FF0000"/>
                </a:solidFill>
                <a:hlinkClick r:id="rId2" tooltip="Iterative algorithm"/>
              </a:rPr>
              <a:t>iterative</a:t>
            </a:r>
            <a:r>
              <a:rPr lang="en-US" sz="2800" b="1" dirty="0">
                <a:solidFill>
                  <a:srgbClr val="FF0000"/>
                </a:solidFill>
              </a:rPr>
              <a:t> </a:t>
            </a:r>
            <a:r>
              <a:rPr lang="en-US" sz="2800" b="1" dirty="0">
                <a:solidFill>
                  <a:srgbClr val="FF0000"/>
                </a:solidFill>
                <a:hlinkClick r:id="rId3" tooltip="Mathematical optimization"/>
              </a:rPr>
              <a:t>optimization</a:t>
            </a:r>
            <a:r>
              <a:rPr lang="en-US" sz="2800" b="1" dirty="0">
                <a:solidFill>
                  <a:srgbClr val="FF0000"/>
                </a:solidFill>
              </a:rPr>
              <a:t> </a:t>
            </a:r>
            <a:r>
              <a:rPr lang="en-US" sz="2800" b="1" dirty="0">
                <a:solidFill>
                  <a:srgbClr val="FF0000"/>
                </a:solidFill>
                <a:hlinkClick r:id="rId4" tooltip="Algorithm"/>
              </a:rPr>
              <a:t>algorithm</a:t>
            </a:r>
            <a:r>
              <a:rPr lang="en-US" sz="2800" dirty="0"/>
              <a:t> for </a:t>
            </a:r>
            <a:r>
              <a:rPr lang="en-US" sz="3200" u="sng" dirty="0">
                <a:solidFill>
                  <a:srgbClr val="FF0000"/>
                </a:solidFill>
              </a:rPr>
              <a:t>finding the </a:t>
            </a:r>
            <a:r>
              <a:rPr lang="en-US" sz="3200" dirty="0" smtClean="0">
                <a:solidFill>
                  <a:srgbClr val="FF0000"/>
                </a:solidFill>
              </a:rPr>
              <a:t>	</a:t>
            </a:r>
            <a:r>
              <a:rPr lang="en-US" sz="3200" u="sng" dirty="0" smtClean="0">
                <a:solidFill>
                  <a:srgbClr val="FF0000"/>
                </a:solidFill>
              </a:rPr>
              <a:t>minimum </a:t>
            </a:r>
            <a:r>
              <a:rPr lang="en-US" sz="3200" u="sng" dirty="0">
                <a:solidFill>
                  <a:srgbClr val="FF0000"/>
                </a:solidFill>
              </a:rPr>
              <a:t>of a function</a:t>
            </a:r>
            <a:r>
              <a:rPr lang="en-US" sz="3200" u="sng" dirty="0"/>
              <a:t>.</a:t>
            </a:r>
            <a:r>
              <a:rPr lang="en-US" sz="3200" dirty="0"/>
              <a:t> </a:t>
            </a:r>
            <a:endParaRPr lang="en-US" sz="3200" dirty="0" smtClean="0"/>
          </a:p>
          <a:p>
            <a:r>
              <a:rPr lang="en-US" sz="2800" dirty="0" smtClean="0"/>
              <a:t> 	(</a:t>
            </a:r>
            <a:r>
              <a:rPr lang="en-US" sz="3200" b="1" dirty="0" smtClean="0"/>
              <a:t>finds </a:t>
            </a:r>
            <a:r>
              <a:rPr lang="en-US" sz="3200" b="1" dirty="0"/>
              <a:t>a </a:t>
            </a:r>
            <a:r>
              <a:rPr lang="en-US" sz="3200" b="1" u="sng" dirty="0">
                <a:hlinkClick r:id="rId5" tooltip="Local minimum"/>
              </a:rPr>
              <a:t>local minimum</a:t>
            </a:r>
            <a:r>
              <a:rPr lang="en-US" sz="2800" dirty="0"/>
              <a:t> of a function using gradient </a:t>
            </a:r>
            <a:r>
              <a:rPr lang="en-US" sz="2800" dirty="0" smtClean="0"/>
              <a:t>descent)</a:t>
            </a:r>
          </a:p>
          <a:p>
            <a:endParaRPr lang="en-US" sz="2800" dirty="0"/>
          </a:p>
          <a:p>
            <a:r>
              <a:rPr lang="en-US" sz="2800" dirty="0" smtClean="0"/>
              <a:t>4. . If</a:t>
            </a:r>
            <a:r>
              <a:rPr lang="en-US" sz="2800" dirty="0"/>
              <a:t>, instead, one takes </a:t>
            </a:r>
            <a:r>
              <a:rPr lang="en-US" sz="2800" b="1" u="sng" dirty="0">
                <a:solidFill>
                  <a:srgbClr val="FF0000"/>
                </a:solidFill>
              </a:rPr>
              <a:t>steps proportional to the </a:t>
            </a:r>
            <a:r>
              <a:rPr lang="en-US" sz="3600" b="1" i="1" u="sng" dirty="0">
                <a:solidFill>
                  <a:srgbClr val="FF0000"/>
                </a:solidFill>
              </a:rPr>
              <a:t>positive</a:t>
            </a:r>
            <a:r>
              <a:rPr lang="en-US" sz="3600" b="1" u="sng" dirty="0">
                <a:solidFill>
                  <a:srgbClr val="FF0000"/>
                </a:solidFill>
              </a:rPr>
              <a:t> of the </a:t>
            </a:r>
            <a:r>
              <a:rPr lang="en-US" sz="3600" b="1" dirty="0" smtClean="0">
                <a:solidFill>
                  <a:srgbClr val="FF0000"/>
                </a:solidFill>
              </a:rPr>
              <a:t>	</a:t>
            </a:r>
            <a:r>
              <a:rPr lang="en-US" sz="3600" b="1" u="sng" dirty="0" smtClean="0">
                <a:solidFill>
                  <a:srgbClr val="FF0000"/>
                </a:solidFill>
              </a:rPr>
              <a:t>grad</a:t>
            </a:r>
            <a:r>
              <a:rPr lang="en-US" sz="2800" b="1" u="sng" dirty="0" smtClean="0">
                <a:solidFill>
                  <a:srgbClr val="FF0000"/>
                </a:solidFill>
              </a:rPr>
              <a:t>ient</a:t>
            </a:r>
            <a:r>
              <a:rPr lang="en-US" sz="2800" dirty="0"/>
              <a:t>, one approaches a </a:t>
            </a:r>
            <a:r>
              <a:rPr lang="en-US" sz="2800" u="sng" dirty="0">
                <a:hlinkClick r:id="rId6" tooltip="Local maximum"/>
              </a:rPr>
              <a:t>local maximum</a:t>
            </a:r>
            <a:r>
              <a:rPr lang="en-US" sz="2800" dirty="0"/>
              <a:t> of that </a:t>
            </a:r>
            <a:r>
              <a:rPr lang="en-US" sz="2800" dirty="0" smtClean="0"/>
              <a:t>function, known 	as</a:t>
            </a:r>
            <a:r>
              <a:rPr lang="en-US" sz="2800" dirty="0"/>
              <a:t> </a:t>
            </a:r>
            <a:r>
              <a:rPr lang="en-US" sz="3600" b="1" u="sng" dirty="0">
                <a:solidFill>
                  <a:srgbClr val="FF0000"/>
                </a:solidFill>
              </a:rPr>
              <a:t>gradient ascent</a:t>
            </a:r>
            <a:r>
              <a:rPr lang="en-US" sz="3600" dirty="0" smtClean="0">
                <a:solidFill>
                  <a:srgbClr val="FF0000"/>
                </a:solidFill>
              </a:rPr>
              <a:t>.</a:t>
            </a:r>
          </a:p>
        </p:txBody>
      </p:sp>
    </p:spTree>
    <p:extLst>
      <p:ext uri="{BB962C8B-B14F-4D97-AF65-F5344CB8AC3E}">
        <p14:creationId xmlns:p14="http://schemas.microsoft.com/office/powerpoint/2010/main" val="3490931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410" y="131288"/>
            <a:ext cx="9593705" cy="6284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754880" y="34768"/>
            <a:ext cx="1442720" cy="923330"/>
          </a:xfrm>
          <a:prstGeom prst="rect">
            <a:avLst/>
          </a:prstGeom>
          <a:solidFill>
            <a:schemeClr val="bg2"/>
          </a:solidFill>
        </p:spPr>
        <p:txBody>
          <a:bodyPr wrap="square" rtlCol="0">
            <a:spAutoFit/>
          </a:bodyPr>
          <a:lstStyle/>
          <a:p>
            <a:r>
              <a:rPr lang="en-US" sz="5200" dirty="0" smtClean="0">
                <a:solidFill>
                  <a:schemeClr val="tx1">
                    <a:lumMod val="65000"/>
                    <a:lumOff val="35000"/>
                  </a:schemeClr>
                </a:solidFill>
              </a:rPr>
              <a:t>ONE</a:t>
            </a:r>
            <a:endParaRPr lang="en-US" sz="5200" dirty="0">
              <a:solidFill>
                <a:schemeClr val="tx1">
                  <a:lumMod val="65000"/>
                  <a:lumOff val="35000"/>
                </a:schemeClr>
              </a:solidFill>
            </a:endParaRPr>
          </a:p>
        </p:txBody>
      </p:sp>
    </p:spTree>
    <p:extLst>
      <p:ext uri="{BB962C8B-B14F-4D97-AF65-F5344CB8AC3E}">
        <p14:creationId xmlns:p14="http://schemas.microsoft.com/office/powerpoint/2010/main" val="29947201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68" y="119043"/>
            <a:ext cx="11778019" cy="645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51568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480" y="-130397"/>
            <a:ext cx="12192000" cy="6858000"/>
          </a:xfrm>
          <a:prstGeom prst="rect">
            <a:avLst/>
          </a:prstGeom>
        </p:spPr>
      </p:pic>
      <p:sp>
        <p:nvSpPr>
          <p:cNvPr id="3" name="TextBox 2"/>
          <p:cNvSpPr txBox="1"/>
          <p:nvPr/>
        </p:nvSpPr>
        <p:spPr>
          <a:xfrm>
            <a:off x="6562165" y="1731981"/>
            <a:ext cx="5212080" cy="584775"/>
          </a:xfrm>
          <a:prstGeom prst="rect">
            <a:avLst/>
          </a:prstGeom>
          <a:noFill/>
        </p:spPr>
        <p:txBody>
          <a:bodyPr wrap="square" rtlCol="0">
            <a:spAutoFit/>
          </a:bodyPr>
          <a:lstStyle/>
          <a:p>
            <a:r>
              <a:rPr lang="en-US" sz="3200" b="1" dirty="0" smtClean="0">
                <a:solidFill>
                  <a:srgbClr val="FF0000"/>
                </a:solidFill>
              </a:rPr>
              <a:t>Output Activation Function</a:t>
            </a:r>
            <a:endParaRPr lang="en-US" sz="3200" b="1" dirty="0">
              <a:solidFill>
                <a:srgbClr val="FF0000"/>
              </a:solidFill>
            </a:endParaRPr>
          </a:p>
        </p:txBody>
      </p:sp>
      <p:sp>
        <p:nvSpPr>
          <p:cNvPr id="4" name="Rectangle 3"/>
          <p:cNvSpPr/>
          <p:nvPr/>
        </p:nvSpPr>
        <p:spPr>
          <a:xfrm>
            <a:off x="1645009" y="1710756"/>
            <a:ext cx="1048364" cy="400110"/>
          </a:xfrm>
          <a:prstGeom prst="rect">
            <a:avLst/>
          </a:prstGeom>
        </p:spPr>
        <p:txBody>
          <a:bodyPr wrap="none">
            <a:spAutoFit/>
          </a:bodyPr>
          <a:lstStyle/>
          <a:p>
            <a:r>
              <a:rPr lang="en-US" sz="2000" b="1" dirty="0" smtClean="0">
                <a:solidFill>
                  <a:srgbClr val="FF0000"/>
                </a:solidFill>
              </a:rPr>
              <a:t>Weights</a:t>
            </a:r>
            <a:endParaRPr lang="en-US" sz="2000" b="1" dirty="0">
              <a:solidFill>
                <a:srgbClr val="FF0000"/>
              </a:solidFill>
            </a:endParaRPr>
          </a:p>
        </p:txBody>
      </p:sp>
      <p:sp>
        <p:nvSpPr>
          <p:cNvPr id="5" name="Rectangle 4"/>
          <p:cNvSpPr/>
          <p:nvPr/>
        </p:nvSpPr>
        <p:spPr>
          <a:xfrm>
            <a:off x="737781" y="2176768"/>
            <a:ext cx="857927" cy="400110"/>
          </a:xfrm>
          <a:prstGeom prst="rect">
            <a:avLst/>
          </a:prstGeom>
        </p:spPr>
        <p:txBody>
          <a:bodyPr wrap="none">
            <a:spAutoFit/>
          </a:bodyPr>
          <a:lstStyle/>
          <a:p>
            <a:r>
              <a:rPr lang="en-US" sz="2000" b="1" dirty="0" smtClean="0">
                <a:solidFill>
                  <a:srgbClr val="FF0000"/>
                </a:solidFill>
              </a:rPr>
              <a:t>Inputs</a:t>
            </a:r>
            <a:endParaRPr lang="en-US" sz="2000" b="1" dirty="0">
              <a:solidFill>
                <a:srgbClr val="FF0000"/>
              </a:solidFill>
            </a:endParaRPr>
          </a:p>
        </p:txBody>
      </p:sp>
      <p:sp>
        <p:nvSpPr>
          <p:cNvPr id="6" name="Rectangle 5"/>
          <p:cNvSpPr/>
          <p:nvPr/>
        </p:nvSpPr>
        <p:spPr>
          <a:xfrm>
            <a:off x="3814468" y="1839702"/>
            <a:ext cx="1048364" cy="400110"/>
          </a:xfrm>
          <a:prstGeom prst="rect">
            <a:avLst/>
          </a:prstGeom>
        </p:spPr>
        <p:txBody>
          <a:bodyPr wrap="none">
            <a:spAutoFit/>
          </a:bodyPr>
          <a:lstStyle/>
          <a:p>
            <a:r>
              <a:rPr lang="en-US" sz="2000" b="1" dirty="0" smtClean="0">
                <a:solidFill>
                  <a:srgbClr val="FF0000"/>
                </a:solidFill>
              </a:rPr>
              <a:t>Weights</a:t>
            </a:r>
            <a:endParaRPr lang="en-US" sz="2000" b="1" dirty="0">
              <a:solidFill>
                <a:srgbClr val="FF0000"/>
              </a:solidFill>
            </a:endParaRPr>
          </a:p>
        </p:txBody>
      </p:sp>
      <p:sp>
        <p:nvSpPr>
          <p:cNvPr id="7" name="Rectangle 6"/>
          <p:cNvSpPr/>
          <p:nvPr/>
        </p:nvSpPr>
        <p:spPr>
          <a:xfrm>
            <a:off x="2143448" y="900201"/>
            <a:ext cx="2400016" cy="400110"/>
          </a:xfrm>
          <a:prstGeom prst="rect">
            <a:avLst/>
          </a:prstGeom>
        </p:spPr>
        <p:txBody>
          <a:bodyPr wrap="none">
            <a:spAutoFit/>
          </a:bodyPr>
          <a:lstStyle/>
          <a:p>
            <a:r>
              <a:rPr lang="en-US" sz="2000" b="1" dirty="0" smtClean="0">
                <a:solidFill>
                  <a:srgbClr val="FF0000"/>
                </a:solidFill>
              </a:rPr>
              <a:t>Functions and Biases</a:t>
            </a:r>
            <a:endParaRPr lang="en-US" sz="2000" b="1" dirty="0">
              <a:solidFill>
                <a:srgbClr val="FF0000"/>
              </a:solidFill>
            </a:endParaRPr>
          </a:p>
        </p:txBody>
      </p:sp>
      <p:sp>
        <p:nvSpPr>
          <p:cNvPr id="8" name="Rectangle 7"/>
          <p:cNvSpPr/>
          <p:nvPr/>
        </p:nvSpPr>
        <p:spPr>
          <a:xfrm>
            <a:off x="4862832" y="3453343"/>
            <a:ext cx="1050288" cy="400110"/>
          </a:xfrm>
          <a:prstGeom prst="rect">
            <a:avLst/>
          </a:prstGeom>
        </p:spPr>
        <p:txBody>
          <a:bodyPr wrap="none">
            <a:spAutoFit/>
          </a:bodyPr>
          <a:lstStyle/>
          <a:p>
            <a:r>
              <a:rPr lang="en-US" sz="2000" b="1" dirty="0" smtClean="0">
                <a:solidFill>
                  <a:srgbClr val="FF0000"/>
                </a:solidFill>
              </a:rPr>
              <a:t>Outputs</a:t>
            </a:r>
            <a:endParaRPr lang="en-US" sz="2000" b="1" dirty="0">
              <a:solidFill>
                <a:srgbClr val="FF0000"/>
              </a:solidFill>
            </a:endParaRPr>
          </a:p>
        </p:txBody>
      </p:sp>
      <p:sp>
        <p:nvSpPr>
          <p:cNvPr id="9" name="Rectangle 8"/>
          <p:cNvSpPr/>
          <p:nvPr/>
        </p:nvSpPr>
        <p:spPr>
          <a:xfrm>
            <a:off x="2983043" y="1100256"/>
            <a:ext cx="2930077" cy="52855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flipV="1">
            <a:off x="4780280" y="2402840"/>
            <a:ext cx="2946400" cy="40640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862833" y="3742589"/>
            <a:ext cx="5779767" cy="1112605"/>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636280" y="3542737"/>
            <a:ext cx="5934440" cy="500175"/>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1597" y="4088778"/>
            <a:ext cx="1676400" cy="646331"/>
          </a:xfrm>
          <a:prstGeom prst="rect">
            <a:avLst/>
          </a:prstGeom>
          <a:noFill/>
        </p:spPr>
        <p:txBody>
          <a:bodyPr wrap="square" rtlCol="0">
            <a:spAutoFit/>
          </a:bodyPr>
          <a:lstStyle/>
          <a:p>
            <a:r>
              <a:rPr lang="en-US" b="1" dirty="0" smtClean="0">
                <a:solidFill>
                  <a:srgbClr val="FF0000"/>
                </a:solidFill>
              </a:rPr>
              <a:t>Calculation Function</a:t>
            </a:r>
            <a:endParaRPr lang="en-US" b="1" dirty="0">
              <a:solidFill>
                <a:srgbClr val="FF0000"/>
              </a:solidFill>
            </a:endParaRPr>
          </a:p>
        </p:txBody>
      </p:sp>
      <p:sp>
        <p:nvSpPr>
          <p:cNvPr id="18" name="TextBox 17"/>
          <p:cNvSpPr txBox="1"/>
          <p:nvPr/>
        </p:nvSpPr>
        <p:spPr>
          <a:xfrm>
            <a:off x="3088640" y="6215044"/>
            <a:ext cx="1676400" cy="646331"/>
          </a:xfrm>
          <a:prstGeom prst="rect">
            <a:avLst/>
          </a:prstGeom>
          <a:noFill/>
        </p:spPr>
        <p:txBody>
          <a:bodyPr wrap="square" rtlCol="0">
            <a:spAutoFit/>
          </a:bodyPr>
          <a:lstStyle/>
          <a:p>
            <a:r>
              <a:rPr lang="en-US" b="1" dirty="0" smtClean="0">
                <a:solidFill>
                  <a:srgbClr val="FF0000"/>
                </a:solidFill>
              </a:rPr>
              <a:t>Calculation Function</a:t>
            </a:r>
            <a:endParaRPr lang="en-US" b="1" dirty="0">
              <a:solidFill>
                <a:srgbClr val="FF0000"/>
              </a:solidFill>
            </a:endParaRPr>
          </a:p>
        </p:txBody>
      </p:sp>
      <p:sp>
        <p:nvSpPr>
          <p:cNvPr id="19" name="TextBox 18"/>
          <p:cNvSpPr txBox="1"/>
          <p:nvPr/>
        </p:nvSpPr>
        <p:spPr>
          <a:xfrm>
            <a:off x="3723042" y="1214286"/>
            <a:ext cx="2479747" cy="369332"/>
          </a:xfrm>
          <a:prstGeom prst="rect">
            <a:avLst/>
          </a:prstGeom>
          <a:noFill/>
        </p:spPr>
        <p:txBody>
          <a:bodyPr wrap="square" rtlCol="0">
            <a:spAutoFit/>
          </a:bodyPr>
          <a:lstStyle/>
          <a:p>
            <a:r>
              <a:rPr lang="en-US" b="1" dirty="0" smtClean="0">
                <a:solidFill>
                  <a:srgbClr val="FF0000"/>
                </a:solidFill>
              </a:rPr>
              <a:t>Calculation Function</a:t>
            </a:r>
            <a:endParaRPr lang="en-US" b="1" dirty="0">
              <a:solidFill>
                <a:srgbClr val="FF0000"/>
              </a:solidFill>
            </a:endParaRPr>
          </a:p>
        </p:txBody>
      </p:sp>
      <p:cxnSp>
        <p:nvCxnSpPr>
          <p:cNvPr id="22" name="Straight Arrow Connector 21"/>
          <p:cNvCxnSpPr/>
          <p:nvPr/>
        </p:nvCxnSpPr>
        <p:spPr>
          <a:xfrm flipH="1">
            <a:off x="10642600" y="3298603"/>
            <a:ext cx="410206" cy="443986"/>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9570720" y="3104809"/>
            <a:ext cx="410206" cy="437928"/>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580640" y="-46512"/>
            <a:ext cx="1233828" cy="769441"/>
          </a:xfrm>
          <a:prstGeom prst="rect">
            <a:avLst/>
          </a:prstGeom>
          <a:solidFill>
            <a:schemeClr val="bg2"/>
          </a:solidFill>
        </p:spPr>
        <p:txBody>
          <a:bodyPr wrap="square" rtlCol="0">
            <a:spAutoFit/>
          </a:bodyPr>
          <a:lstStyle/>
          <a:p>
            <a:r>
              <a:rPr lang="en-US" sz="4400" dirty="0" smtClean="0">
                <a:solidFill>
                  <a:schemeClr val="bg2">
                    <a:lumMod val="50000"/>
                  </a:schemeClr>
                </a:solidFill>
              </a:rPr>
              <a:t>ONE</a:t>
            </a:r>
            <a:endParaRPr lang="en-US" sz="4400" dirty="0">
              <a:solidFill>
                <a:schemeClr val="bg2">
                  <a:lumMod val="50000"/>
                </a:schemeClr>
              </a:solidFill>
            </a:endParaRPr>
          </a:p>
        </p:txBody>
      </p:sp>
    </p:spTree>
    <p:extLst>
      <p:ext uri="{BB962C8B-B14F-4D97-AF65-F5344CB8AC3E}">
        <p14:creationId xmlns:p14="http://schemas.microsoft.com/office/powerpoint/2010/main" val="27449995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4394" y="711066"/>
            <a:ext cx="11712887" cy="5513265"/>
          </a:xfrm>
          <a:prstGeom prst="rect">
            <a:avLst/>
          </a:prstGeom>
        </p:spPr>
      </p:pic>
      <p:sp>
        <p:nvSpPr>
          <p:cNvPr id="3" name="TextBox 2"/>
          <p:cNvSpPr txBox="1"/>
          <p:nvPr/>
        </p:nvSpPr>
        <p:spPr>
          <a:xfrm>
            <a:off x="3329491" y="4177"/>
            <a:ext cx="7815431" cy="584775"/>
          </a:xfrm>
          <a:prstGeom prst="rect">
            <a:avLst/>
          </a:prstGeom>
          <a:noFill/>
          <a:ln w="28575">
            <a:solidFill>
              <a:schemeClr val="tx1"/>
            </a:solidFill>
          </a:ln>
        </p:spPr>
        <p:txBody>
          <a:bodyPr wrap="square" rtlCol="0">
            <a:spAutoFit/>
          </a:bodyPr>
          <a:lstStyle/>
          <a:p>
            <a:r>
              <a:rPr lang="en-US" sz="3200" b="1" dirty="0" smtClean="0"/>
              <a:t>A Single Neural Network Node</a:t>
            </a:r>
            <a:endParaRPr lang="en-US" sz="3200" b="1" dirty="0"/>
          </a:p>
        </p:txBody>
      </p:sp>
      <p:cxnSp>
        <p:nvCxnSpPr>
          <p:cNvPr id="4" name="Straight Arrow Connector 3"/>
          <p:cNvCxnSpPr/>
          <p:nvPr/>
        </p:nvCxnSpPr>
        <p:spPr>
          <a:xfrm flipV="1">
            <a:off x="4237074" y="2142460"/>
            <a:ext cx="1031359" cy="8080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4001385" y="2408274"/>
            <a:ext cx="1389322" cy="116249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132519" y="2897372"/>
            <a:ext cx="1135914" cy="13459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571460" y="3365205"/>
            <a:ext cx="15949" cy="7868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3690" y="6028193"/>
            <a:ext cx="11778310" cy="892552"/>
          </a:xfrm>
          <a:prstGeom prst="rect">
            <a:avLst/>
          </a:prstGeom>
          <a:noFill/>
        </p:spPr>
        <p:txBody>
          <a:bodyPr wrap="square" rtlCol="0">
            <a:spAutoFit/>
          </a:bodyPr>
          <a:lstStyle/>
          <a:p>
            <a:r>
              <a:rPr lang="en-US" sz="2000" b="1" dirty="0" smtClean="0">
                <a:solidFill>
                  <a:srgbClr val="FF0000"/>
                </a:solidFill>
              </a:rPr>
              <a:t>Inputs are Weighted (1, 0,1),        biased (2,0,7) </a:t>
            </a:r>
            <a:r>
              <a:rPr lang="en-US" sz="2000" b="1" dirty="0">
                <a:solidFill>
                  <a:srgbClr val="FF0000"/>
                </a:solidFill>
              </a:rPr>
              <a:t> </a:t>
            </a:r>
            <a:r>
              <a:rPr lang="en-US" sz="2000" b="1" dirty="0" smtClean="0">
                <a:solidFill>
                  <a:srgbClr val="FF0000"/>
                </a:solidFill>
              </a:rPr>
              <a:t>     </a:t>
            </a:r>
            <a:r>
              <a:rPr lang="en-US" sz="2000" b="1" dirty="0" smtClean="0"/>
              <a:t>then </a:t>
            </a:r>
            <a:r>
              <a:rPr lang="en-US" sz="2000" b="1" dirty="0" smtClean="0">
                <a:solidFill>
                  <a:srgbClr val="FF0000"/>
                </a:solidFill>
              </a:rPr>
              <a:t>Summed (2 +0 + 7 =9)   9-1=8</a:t>
            </a:r>
            <a:r>
              <a:rPr lang="en-US" sz="2000" b="1" dirty="0">
                <a:solidFill>
                  <a:srgbClr val="FF0000"/>
                </a:solidFill>
              </a:rPr>
              <a:t> </a:t>
            </a:r>
            <a:r>
              <a:rPr lang="en-US" sz="2000" b="1" dirty="0" smtClean="0">
                <a:solidFill>
                  <a:srgbClr val="FF0000"/>
                </a:solidFill>
              </a:rPr>
              <a:t>Activation Threshold</a:t>
            </a:r>
          </a:p>
          <a:p>
            <a:endParaRPr lang="en-US" sz="1000" b="1" dirty="0" smtClean="0"/>
          </a:p>
          <a:p>
            <a:r>
              <a:rPr lang="en-US" sz="2000" b="1" dirty="0" smtClean="0"/>
              <a:t>Neuron </a:t>
            </a:r>
            <a:r>
              <a:rPr lang="en-US" sz="2000" b="1" u="sng" dirty="0" smtClean="0">
                <a:solidFill>
                  <a:srgbClr val="FF0000"/>
                </a:solidFill>
              </a:rPr>
              <a:t>activates if the final value = the determined Activation Threshold </a:t>
            </a:r>
            <a:r>
              <a:rPr lang="en-US" sz="2000" b="1" dirty="0" smtClean="0"/>
              <a:t>(final step before output)</a:t>
            </a:r>
            <a:endParaRPr lang="en-US" sz="2000" b="1" dirty="0"/>
          </a:p>
        </p:txBody>
      </p:sp>
      <p:sp>
        <p:nvSpPr>
          <p:cNvPr id="9" name="Oval 8"/>
          <p:cNvSpPr/>
          <p:nvPr/>
        </p:nvSpPr>
        <p:spPr>
          <a:xfrm>
            <a:off x="3815407" y="1015956"/>
            <a:ext cx="5516880" cy="48282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998208" y="1248680"/>
            <a:ext cx="794076" cy="3970318"/>
          </a:xfrm>
          <a:prstGeom prst="rect">
            <a:avLst/>
          </a:prstGeom>
          <a:noFill/>
        </p:spPr>
        <p:txBody>
          <a:bodyPr wrap="square" rtlCol="0">
            <a:spAutoFit/>
          </a:bodyPr>
          <a:lstStyle/>
          <a:p>
            <a:r>
              <a:rPr lang="en-US" sz="2400" b="1" dirty="0" smtClean="0">
                <a:solidFill>
                  <a:srgbClr val="FF0000"/>
                </a:solidFill>
              </a:rPr>
              <a:t>   </a:t>
            </a:r>
            <a:r>
              <a:rPr lang="en-US" sz="2800" b="1" dirty="0" smtClean="0">
                <a:solidFill>
                  <a:srgbClr val="FF0000"/>
                </a:solidFill>
              </a:rPr>
              <a:t>2  + 0</a:t>
            </a:r>
          </a:p>
          <a:p>
            <a:r>
              <a:rPr lang="en-US" sz="2800" b="1" u="sng" dirty="0" smtClean="0">
                <a:solidFill>
                  <a:srgbClr val="FF0000"/>
                </a:solidFill>
              </a:rPr>
              <a:t>+ 7</a:t>
            </a:r>
          </a:p>
          <a:p>
            <a:r>
              <a:rPr lang="en-US" sz="2800" b="1" dirty="0" smtClean="0">
                <a:solidFill>
                  <a:srgbClr val="FF0000"/>
                </a:solidFill>
              </a:rPr>
              <a:t>= 9</a:t>
            </a:r>
          </a:p>
          <a:p>
            <a:endParaRPr lang="en-US" sz="2800" b="1" u="sng" dirty="0">
              <a:solidFill>
                <a:srgbClr val="FF0000"/>
              </a:solidFill>
            </a:endParaRPr>
          </a:p>
          <a:p>
            <a:endParaRPr lang="en-US" sz="2800" b="1" u="sng" dirty="0">
              <a:solidFill>
                <a:srgbClr val="FF0000"/>
              </a:solidFill>
            </a:endParaRPr>
          </a:p>
          <a:p>
            <a:r>
              <a:rPr lang="en-US" sz="2800" b="1" dirty="0" smtClean="0">
                <a:solidFill>
                  <a:srgbClr val="FF0000"/>
                </a:solidFill>
              </a:rPr>
              <a:t>   9</a:t>
            </a:r>
          </a:p>
          <a:p>
            <a:r>
              <a:rPr lang="en-US" sz="2800" b="1" u="sng" dirty="0" smtClean="0">
                <a:solidFill>
                  <a:srgbClr val="FF0000"/>
                </a:solidFill>
              </a:rPr>
              <a:t>-  1</a:t>
            </a:r>
          </a:p>
          <a:p>
            <a:r>
              <a:rPr lang="en-US" sz="2800" b="1" dirty="0" smtClean="0">
                <a:solidFill>
                  <a:srgbClr val="FF0000"/>
                </a:solidFill>
              </a:rPr>
              <a:t>= 8</a:t>
            </a:r>
            <a:endParaRPr lang="en-US" sz="2800" b="1" dirty="0">
              <a:solidFill>
                <a:srgbClr val="FF0000"/>
              </a:solidFill>
            </a:endParaRPr>
          </a:p>
        </p:txBody>
      </p:sp>
      <p:sp>
        <p:nvSpPr>
          <p:cNvPr id="11" name="TextBox 10"/>
          <p:cNvSpPr txBox="1"/>
          <p:nvPr/>
        </p:nvSpPr>
        <p:spPr>
          <a:xfrm>
            <a:off x="4124038" y="2244786"/>
            <a:ext cx="914400" cy="2246769"/>
          </a:xfrm>
          <a:prstGeom prst="rect">
            <a:avLst/>
          </a:prstGeom>
          <a:noFill/>
        </p:spPr>
        <p:txBody>
          <a:bodyPr wrap="square" rtlCol="0">
            <a:spAutoFit/>
          </a:bodyPr>
          <a:lstStyle/>
          <a:p>
            <a:r>
              <a:rPr lang="en-US" sz="2800" b="1" dirty="0" smtClean="0">
                <a:solidFill>
                  <a:srgbClr val="FF0000"/>
                </a:solidFill>
              </a:rPr>
              <a:t>2 = 2</a:t>
            </a:r>
          </a:p>
          <a:p>
            <a:endParaRPr lang="en-US" sz="2800" b="1" dirty="0">
              <a:solidFill>
                <a:srgbClr val="FF0000"/>
              </a:solidFill>
            </a:endParaRPr>
          </a:p>
          <a:p>
            <a:r>
              <a:rPr lang="en-US" sz="2800" b="1" dirty="0" smtClean="0">
                <a:solidFill>
                  <a:srgbClr val="FF0000"/>
                </a:solidFill>
              </a:rPr>
              <a:t>5 = 0</a:t>
            </a:r>
          </a:p>
          <a:p>
            <a:endParaRPr lang="en-US" sz="2800" b="1" dirty="0">
              <a:solidFill>
                <a:srgbClr val="FF0000"/>
              </a:solidFill>
            </a:endParaRPr>
          </a:p>
          <a:p>
            <a:r>
              <a:rPr lang="en-US" sz="2800" b="1" dirty="0" smtClean="0">
                <a:solidFill>
                  <a:srgbClr val="FF0000"/>
                </a:solidFill>
              </a:rPr>
              <a:t>7 = 7</a:t>
            </a:r>
            <a:endParaRPr lang="en-US" sz="2800" b="1" dirty="0">
              <a:solidFill>
                <a:srgbClr val="FF0000"/>
              </a:solidFill>
            </a:endParaRPr>
          </a:p>
        </p:txBody>
      </p:sp>
      <p:cxnSp>
        <p:nvCxnSpPr>
          <p:cNvPr id="13" name="Straight Connector 12"/>
          <p:cNvCxnSpPr/>
          <p:nvPr/>
        </p:nvCxnSpPr>
        <p:spPr>
          <a:xfrm>
            <a:off x="5390707" y="1112955"/>
            <a:ext cx="0" cy="448317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377132" y="1177036"/>
            <a:ext cx="0" cy="448317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390707" y="3354541"/>
            <a:ext cx="1986425" cy="106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39056" y="3169875"/>
            <a:ext cx="1914897" cy="400110"/>
          </a:xfrm>
          <a:prstGeom prst="rect">
            <a:avLst/>
          </a:prstGeom>
          <a:noFill/>
        </p:spPr>
        <p:txBody>
          <a:bodyPr wrap="square" rtlCol="0">
            <a:spAutoFit/>
          </a:bodyPr>
          <a:lstStyle/>
          <a:p>
            <a:r>
              <a:rPr lang="en-US" sz="2000" b="1" dirty="0" smtClean="0">
                <a:solidFill>
                  <a:srgbClr val="FF0000"/>
                </a:solidFill>
              </a:rPr>
              <a:t>Function f(x)</a:t>
            </a:r>
            <a:endParaRPr lang="en-US" sz="2000" b="1" dirty="0">
              <a:solidFill>
                <a:srgbClr val="FF0000"/>
              </a:solidFill>
            </a:endParaRPr>
          </a:p>
        </p:txBody>
      </p:sp>
      <p:sp>
        <p:nvSpPr>
          <p:cNvPr id="19" name="TextBox 18"/>
          <p:cNvSpPr txBox="1"/>
          <p:nvPr/>
        </p:nvSpPr>
        <p:spPr>
          <a:xfrm>
            <a:off x="1954203" y="980439"/>
            <a:ext cx="1170432" cy="646331"/>
          </a:xfrm>
          <a:prstGeom prst="rect">
            <a:avLst/>
          </a:prstGeom>
          <a:noFill/>
        </p:spPr>
        <p:txBody>
          <a:bodyPr wrap="square" rtlCol="0">
            <a:spAutoFit/>
          </a:bodyPr>
          <a:lstStyle/>
          <a:p>
            <a:r>
              <a:rPr lang="en-US" b="1" dirty="0" smtClean="0">
                <a:solidFill>
                  <a:srgbClr val="FF0000"/>
                </a:solidFill>
              </a:rPr>
              <a:t>Weights on Inputs</a:t>
            </a:r>
            <a:endParaRPr lang="en-US" b="1" dirty="0">
              <a:solidFill>
                <a:srgbClr val="FF0000"/>
              </a:solidFill>
            </a:endParaRPr>
          </a:p>
        </p:txBody>
      </p:sp>
      <p:sp>
        <p:nvSpPr>
          <p:cNvPr id="21" name="TextBox 20"/>
          <p:cNvSpPr txBox="1"/>
          <p:nvPr/>
        </p:nvSpPr>
        <p:spPr>
          <a:xfrm>
            <a:off x="3439680" y="848055"/>
            <a:ext cx="1647277" cy="646331"/>
          </a:xfrm>
          <a:prstGeom prst="rect">
            <a:avLst/>
          </a:prstGeom>
          <a:solidFill>
            <a:schemeClr val="bg1"/>
          </a:solidFill>
        </p:spPr>
        <p:txBody>
          <a:bodyPr wrap="square" rtlCol="0">
            <a:spAutoFit/>
          </a:bodyPr>
          <a:lstStyle/>
          <a:p>
            <a:r>
              <a:rPr lang="en-US" b="1" dirty="0" smtClean="0">
                <a:solidFill>
                  <a:srgbClr val="FF0000"/>
                </a:solidFill>
              </a:rPr>
              <a:t>Apply Biases to Input Weights</a:t>
            </a:r>
            <a:endParaRPr lang="en-US" b="1" dirty="0">
              <a:solidFill>
                <a:srgbClr val="FF0000"/>
              </a:solidFill>
            </a:endParaRPr>
          </a:p>
        </p:txBody>
      </p:sp>
      <p:sp>
        <p:nvSpPr>
          <p:cNvPr id="22" name="TextBox 21"/>
          <p:cNvSpPr txBox="1"/>
          <p:nvPr/>
        </p:nvSpPr>
        <p:spPr>
          <a:xfrm>
            <a:off x="5086957" y="554619"/>
            <a:ext cx="3364992" cy="400110"/>
          </a:xfrm>
          <a:prstGeom prst="rect">
            <a:avLst/>
          </a:prstGeom>
          <a:solidFill>
            <a:schemeClr val="bg1"/>
          </a:solidFill>
        </p:spPr>
        <p:txBody>
          <a:bodyPr wrap="square" rtlCol="0">
            <a:spAutoFit/>
          </a:bodyPr>
          <a:lstStyle/>
          <a:p>
            <a:r>
              <a:rPr lang="en-US" sz="2000" b="1" dirty="0" smtClean="0">
                <a:solidFill>
                  <a:srgbClr val="FF0000"/>
                </a:solidFill>
              </a:rPr>
              <a:t>Sum the Biased Input Weights </a:t>
            </a:r>
            <a:endParaRPr lang="en-US" sz="2000" b="1" dirty="0">
              <a:solidFill>
                <a:srgbClr val="FF0000"/>
              </a:solidFill>
            </a:endParaRPr>
          </a:p>
        </p:txBody>
      </p:sp>
      <p:sp>
        <p:nvSpPr>
          <p:cNvPr id="20" name="TextBox 19"/>
          <p:cNvSpPr txBox="1"/>
          <p:nvPr/>
        </p:nvSpPr>
        <p:spPr>
          <a:xfrm>
            <a:off x="3774559" y="2642190"/>
            <a:ext cx="1642730" cy="461665"/>
          </a:xfrm>
          <a:prstGeom prst="rect">
            <a:avLst/>
          </a:prstGeom>
          <a:noFill/>
        </p:spPr>
        <p:txBody>
          <a:bodyPr wrap="square" rtlCol="0">
            <a:spAutoFit/>
          </a:bodyPr>
          <a:lstStyle/>
          <a:p>
            <a:r>
              <a:rPr lang="en-US" b="1" dirty="0" smtClean="0">
                <a:solidFill>
                  <a:srgbClr val="00B050"/>
                </a:solidFill>
              </a:rPr>
              <a:t>(</a:t>
            </a:r>
            <a:r>
              <a:rPr lang="en-US" sz="2400" b="1" dirty="0" smtClean="0">
                <a:solidFill>
                  <a:srgbClr val="00B050"/>
                </a:solidFill>
              </a:rPr>
              <a:t>1 * 2 = 2)</a:t>
            </a:r>
            <a:endParaRPr lang="en-US" sz="2400" b="1" dirty="0">
              <a:solidFill>
                <a:srgbClr val="00B050"/>
              </a:solidFill>
            </a:endParaRPr>
          </a:p>
        </p:txBody>
      </p:sp>
      <p:sp>
        <p:nvSpPr>
          <p:cNvPr id="23" name="TextBox 22"/>
          <p:cNvSpPr txBox="1"/>
          <p:nvPr/>
        </p:nvSpPr>
        <p:spPr>
          <a:xfrm>
            <a:off x="3774559" y="3469757"/>
            <a:ext cx="1642730" cy="461665"/>
          </a:xfrm>
          <a:prstGeom prst="rect">
            <a:avLst/>
          </a:prstGeom>
          <a:noFill/>
        </p:spPr>
        <p:txBody>
          <a:bodyPr wrap="square" rtlCol="0">
            <a:spAutoFit/>
          </a:bodyPr>
          <a:lstStyle/>
          <a:p>
            <a:r>
              <a:rPr lang="en-US" b="1" dirty="0" smtClean="0">
                <a:solidFill>
                  <a:srgbClr val="00B050"/>
                </a:solidFill>
              </a:rPr>
              <a:t>(</a:t>
            </a:r>
            <a:r>
              <a:rPr lang="en-US" sz="2400" b="1" dirty="0">
                <a:solidFill>
                  <a:srgbClr val="00B050"/>
                </a:solidFill>
              </a:rPr>
              <a:t>0</a:t>
            </a:r>
            <a:r>
              <a:rPr lang="en-US" sz="2400" b="1" dirty="0" smtClean="0">
                <a:solidFill>
                  <a:srgbClr val="00B050"/>
                </a:solidFill>
              </a:rPr>
              <a:t> * 5 = 0)</a:t>
            </a:r>
            <a:endParaRPr lang="en-US" sz="2400" b="1" dirty="0">
              <a:solidFill>
                <a:srgbClr val="00B050"/>
              </a:solidFill>
            </a:endParaRPr>
          </a:p>
        </p:txBody>
      </p:sp>
      <p:sp>
        <p:nvSpPr>
          <p:cNvPr id="24" name="TextBox 23"/>
          <p:cNvSpPr txBox="1"/>
          <p:nvPr/>
        </p:nvSpPr>
        <p:spPr>
          <a:xfrm>
            <a:off x="4019107" y="4297324"/>
            <a:ext cx="1642730" cy="461665"/>
          </a:xfrm>
          <a:prstGeom prst="rect">
            <a:avLst/>
          </a:prstGeom>
          <a:noFill/>
        </p:spPr>
        <p:txBody>
          <a:bodyPr wrap="square" rtlCol="0">
            <a:spAutoFit/>
          </a:bodyPr>
          <a:lstStyle/>
          <a:p>
            <a:r>
              <a:rPr lang="en-US" sz="2400" b="1" dirty="0">
                <a:solidFill>
                  <a:srgbClr val="00B050"/>
                </a:solidFill>
              </a:rPr>
              <a:t>1</a:t>
            </a:r>
            <a:r>
              <a:rPr lang="en-US" sz="2400" b="1" dirty="0" smtClean="0">
                <a:solidFill>
                  <a:srgbClr val="00B050"/>
                </a:solidFill>
              </a:rPr>
              <a:t>* </a:t>
            </a:r>
            <a:r>
              <a:rPr lang="en-US" sz="2400" b="1" dirty="0">
                <a:solidFill>
                  <a:srgbClr val="00B050"/>
                </a:solidFill>
              </a:rPr>
              <a:t>7</a:t>
            </a:r>
            <a:r>
              <a:rPr lang="en-US" sz="2400" b="1" dirty="0" smtClean="0">
                <a:solidFill>
                  <a:srgbClr val="00B050"/>
                </a:solidFill>
              </a:rPr>
              <a:t> = 7)</a:t>
            </a:r>
            <a:endParaRPr lang="en-US" sz="2400" b="1" dirty="0">
              <a:solidFill>
                <a:srgbClr val="00B050"/>
              </a:solidFill>
            </a:endParaRPr>
          </a:p>
        </p:txBody>
      </p:sp>
      <p:cxnSp>
        <p:nvCxnSpPr>
          <p:cNvPr id="25" name="Straight Arrow Connector 24"/>
          <p:cNvCxnSpPr/>
          <p:nvPr/>
        </p:nvCxnSpPr>
        <p:spPr>
          <a:xfrm flipV="1">
            <a:off x="5013251" y="2105246"/>
            <a:ext cx="1036675" cy="1529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119576" y="2521935"/>
            <a:ext cx="866554" cy="182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62846" y="4959897"/>
            <a:ext cx="1576277" cy="707886"/>
          </a:xfrm>
          <a:prstGeom prst="rect">
            <a:avLst/>
          </a:prstGeom>
          <a:noFill/>
        </p:spPr>
        <p:txBody>
          <a:bodyPr wrap="square" rtlCol="0">
            <a:spAutoFit/>
          </a:bodyPr>
          <a:lstStyle/>
          <a:p>
            <a:pPr algn="ctr"/>
            <a:r>
              <a:rPr lang="en-US" sz="2000" b="1" dirty="0" smtClean="0">
                <a:solidFill>
                  <a:srgbClr val="00B050"/>
                </a:solidFill>
              </a:rPr>
              <a:t>Further Processing</a:t>
            </a:r>
            <a:endParaRPr lang="en-US" sz="2000" b="1" dirty="0">
              <a:solidFill>
                <a:srgbClr val="00B050"/>
              </a:solidFill>
            </a:endParaRPr>
          </a:p>
        </p:txBody>
      </p:sp>
      <p:sp>
        <p:nvSpPr>
          <p:cNvPr id="28" name="TextBox 27"/>
          <p:cNvSpPr txBox="1"/>
          <p:nvPr/>
        </p:nvSpPr>
        <p:spPr>
          <a:xfrm>
            <a:off x="5762845" y="981246"/>
            <a:ext cx="1576277" cy="461665"/>
          </a:xfrm>
          <a:prstGeom prst="rect">
            <a:avLst/>
          </a:prstGeom>
          <a:noFill/>
        </p:spPr>
        <p:txBody>
          <a:bodyPr wrap="square" rtlCol="0">
            <a:spAutoFit/>
          </a:bodyPr>
          <a:lstStyle/>
          <a:p>
            <a:r>
              <a:rPr lang="en-US" sz="2400" b="1" dirty="0" smtClean="0">
                <a:solidFill>
                  <a:srgbClr val="00B050"/>
                </a:solidFill>
              </a:rPr>
              <a:t>Processing</a:t>
            </a:r>
            <a:endParaRPr lang="en-US" sz="2400" b="1" dirty="0">
              <a:solidFill>
                <a:srgbClr val="00B050"/>
              </a:solidFill>
            </a:endParaRPr>
          </a:p>
        </p:txBody>
      </p:sp>
    </p:spTree>
    <p:extLst>
      <p:ext uri="{BB962C8B-B14F-4D97-AF65-F5344CB8AC3E}">
        <p14:creationId xmlns:p14="http://schemas.microsoft.com/office/powerpoint/2010/main" val="15530700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426" y="0"/>
            <a:ext cx="11148574" cy="7048083"/>
          </a:xfrm>
          <a:prstGeom prst="rect">
            <a:avLst/>
          </a:prstGeom>
          <a:noFill/>
        </p:spPr>
        <p:txBody>
          <a:bodyPr wrap="square" rtlCol="0">
            <a:spAutoFit/>
          </a:bodyPr>
          <a:lstStyle/>
          <a:p>
            <a:pPr algn="ctr"/>
            <a:r>
              <a:rPr lang="en-US" sz="5400" b="1" u="sng" dirty="0" smtClean="0"/>
              <a:t>Machine Learning</a:t>
            </a:r>
          </a:p>
          <a:p>
            <a:r>
              <a:rPr lang="en-US" sz="4400" b="1" dirty="0" smtClean="0">
                <a:solidFill>
                  <a:srgbClr val="FF0000"/>
                </a:solidFill>
              </a:rPr>
              <a:t>1. Supervised</a:t>
            </a:r>
            <a:r>
              <a:rPr lang="en-US" sz="4400" b="1" dirty="0" smtClean="0"/>
              <a:t> Learning- labeled Training 	Data</a:t>
            </a:r>
          </a:p>
          <a:p>
            <a:pPr marL="1143000" indent="-1143000">
              <a:buAutoNum type="arabicPeriod"/>
            </a:pPr>
            <a:endParaRPr lang="en-US" sz="1200" b="1" dirty="0" smtClean="0"/>
          </a:p>
          <a:p>
            <a:r>
              <a:rPr lang="en-US" sz="4400" b="1" dirty="0" smtClean="0">
                <a:solidFill>
                  <a:srgbClr val="FF0000"/>
                </a:solidFill>
              </a:rPr>
              <a:t>2. Unsupervised</a:t>
            </a:r>
            <a:r>
              <a:rPr lang="en-US" sz="4400" b="1" dirty="0" smtClean="0"/>
              <a:t> Learning- Unlabeled 	Training Data</a:t>
            </a:r>
          </a:p>
          <a:p>
            <a:pPr marL="1143000" indent="-1143000">
              <a:buAutoNum type="arabicPeriod"/>
            </a:pPr>
            <a:endParaRPr lang="en-US" sz="700" b="1" dirty="0" smtClean="0"/>
          </a:p>
          <a:p>
            <a:r>
              <a:rPr lang="en-US" sz="4400" b="1" dirty="0" smtClean="0">
                <a:solidFill>
                  <a:srgbClr val="FF0000"/>
                </a:solidFill>
              </a:rPr>
              <a:t>3. Neural Networks</a:t>
            </a:r>
            <a:r>
              <a:rPr lang="en-US" sz="4400" b="1" dirty="0" smtClean="0"/>
              <a:t>- Process with Multiple 	</a:t>
            </a:r>
            <a:r>
              <a:rPr lang="en-US" sz="4400" b="1" dirty="0" smtClean="0">
                <a:solidFill>
                  <a:srgbClr val="FF0000"/>
                </a:solidFill>
              </a:rPr>
              <a:t>Layers</a:t>
            </a:r>
            <a:r>
              <a:rPr lang="en-US" sz="4400" b="1" dirty="0" smtClean="0"/>
              <a:t> </a:t>
            </a:r>
          </a:p>
          <a:p>
            <a:pPr marL="1143000" indent="-1143000">
              <a:buAutoNum type="arabicPeriod"/>
            </a:pPr>
            <a:endParaRPr lang="en-US" sz="1050" b="1" dirty="0" smtClean="0"/>
          </a:p>
          <a:p>
            <a:r>
              <a:rPr lang="en-US" sz="4400" b="1" dirty="0" smtClean="0"/>
              <a:t>4. Convoluted Neural Networks- correctly 	</a:t>
            </a:r>
            <a:r>
              <a:rPr lang="en-US" sz="4400" b="1" dirty="0" smtClean="0">
                <a:solidFill>
                  <a:srgbClr val="FF0000"/>
                </a:solidFill>
              </a:rPr>
              <a:t>Labeled </a:t>
            </a:r>
            <a:r>
              <a:rPr lang="en-US" sz="4400" b="1" dirty="0">
                <a:solidFill>
                  <a:srgbClr val="FF0000"/>
                </a:solidFill>
              </a:rPr>
              <a:t>I</a:t>
            </a:r>
            <a:r>
              <a:rPr lang="en-US" sz="4400" b="1" dirty="0" smtClean="0">
                <a:solidFill>
                  <a:srgbClr val="FF0000"/>
                </a:solidFill>
              </a:rPr>
              <a:t>mages</a:t>
            </a:r>
            <a:r>
              <a:rPr lang="en-US" sz="4400" b="1" dirty="0" smtClean="0"/>
              <a:t> and </a:t>
            </a:r>
            <a:r>
              <a:rPr lang="en-US" sz="4400" b="1" dirty="0" smtClean="0">
                <a:solidFill>
                  <a:srgbClr val="FF0000"/>
                </a:solidFill>
              </a:rPr>
              <a:t>Error Adjustment</a:t>
            </a:r>
            <a:endParaRPr lang="en-US" sz="4400" b="1" dirty="0">
              <a:solidFill>
                <a:srgbClr val="FF0000"/>
              </a:solidFill>
            </a:endParaRPr>
          </a:p>
        </p:txBody>
      </p:sp>
    </p:spTree>
    <p:extLst>
      <p:ext uri="{BB962C8B-B14F-4D97-AF65-F5344CB8AC3E}">
        <p14:creationId xmlns:p14="http://schemas.microsoft.com/office/powerpoint/2010/main" val="1179089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94" y="0"/>
            <a:ext cx="10718377"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37558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1"/>
          <p:cNvSpPr>
            <a:spLocks noChangeArrowheads="1"/>
          </p:cNvSpPr>
          <p:nvPr/>
        </p:nvSpPr>
        <p:spPr bwMode="auto">
          <a:xfrm>
            <a:off x="247650" y="5786138"/>
            <a:ext cx="3657600" cy="1091863"/>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b="1">
              <a:latin typeface="Tahoma" panose="020B0604030504040204" pitchFamily="34" charset="0"/>
            </a:endParaRPr>
          </a:p>
        </p:txBody>
      </p:sp>
      <p:sp>
        <p:nvSpPr>
          <p:cNvPr id="3" name="Rectangle 38"/>
          <p:cNvSpPr>
            <a:spLocks noChangeArrowheads="1"/>
          </p:cNvSpPr>
          <p:nvPr/>
        </p:nvSpPr>
        <p:spPr bwMode="auto">
          <a:xfrm>
            <a:off x="4495799" y="3505199"/>
            <a:ext cx="5955323" cy="3182815"/>
          </a:xfrm>
          <a:prstGeom prst="rect">
            <a:avLst/>
          </a:prstGeom>
          <a:solidFill>
            <a:srgbClr val="FFC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b="1">
              <a:latin typeface="Tahoma" panose="020B0604030504040204" pitchFamily="34" charset="0"/>
            </a:endParaRPr>
          </a:p>
        </p:txBody>
      </p:sp>
      <p:sp>
        <p:nvSpPr>
          <p:cNvPr id="4" name="Rectangle 2"/>
          <p:cNvSpPr txBox="1">
            <a:spLocks noChangeArrowheads="1"/>
          </p:cNvSpPr>
          <p:nvPr/>
        </p:nvSpPr>
        <p:spPr>
          <a:xfrm>
            <a:off x="194896" y="6350"/>
            <a:ext cx="11040207" cy="892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u="sng" dirty="0" smtClean="0"/>
              <a:t>3-layer</a:t>
            </a:r>
            <a:r>
              <a:rPr lang="en-US" altLang="en-US" b="1" dirty="0" smtClean="0"/>
              <a:t> Network- </a:t>
            </a:r>
            <a:r>
              <a:rPr lang="en-US" altLang="en-US" b="1" u="sng" dirty="0" smtClean="0"/>
              <a:t>Choosing a set of weights </a:t>
            </a:r>
            <a:r>
              <a:rPr lang="en-US" altLang="ja-JP" sz="6000" b="1" dirty="0">
                <a:latin typeface="Symbol" panose="05050102010706020507" pitchFamily="18" charset="2"/>
              </a:rPr>
              <a:t>w</a:t>
            </a:r>
            <a:r>
              <a:rPr lang="en-US" altLang="en-US" b="1" dirty="0" smtClean="0"/>
              <a:t> which </a:t>
            </a:r>
            <a:r>
              <a:rPr lang="en-US" altLang="en-US" b="1" u="sng" dirty="0" smtClean="0"/>
              <a:t>minimizes the fitting error</a:t>
            </a:r>
          </a:p>
        </p:txBody>
      </p:sp>
      <p:sp>
        <p:nvSpPr>
          <p:cNvPr id="5" name="Oval 5"/>
          <p:cNvSpPr>
            <a:spLocks noChangeArrowheads="1"/>
          </p:cNvSpPr>
          <p:nvPr/>
        </p:nvSpPr>
        <p:spPr bwMode="auto">
          <a:xfrm>
            <a:off x="3467100" y="1781175"/>
            <a:ext cx="647700" cy="1096963"/>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b="1">
                <a:latin typeface="Symbol" panose="05050102010706020507" pitchFamily="18" charset="2"/>
              </a:rPr>
              <a:t>S</a:t>
            </a:r>
            <a:r>
              <a:rPr lang="en-US" altLang="en-US" b="1" baseline="-25000">
                <a:latin typeface="Tahoma" panose="020B0604030504040204" pitchFamily="34" charset="0"/>
              </a:rPr>
              <a:t>q</a:t>
            </a:r>
            <a:endParaRPr lang="en-US" altLang="en-US" b="1">
              <a:latin typeface="Symbol" panose="05050102010706020507" pitchFamily="18" charset="2"/>
            </a:endParaRPr>
          </a:p>
        </p:txBody>
      </p:sp>
      <p:sp>
        <p:nvSpPr>
          <p:cNvPr id="6" name="Oval 6"/>
          <p:cNvSpPr>
            <a:spLocks noChangeArrowheads="1"/>
          </p:cNvSpPr>
          <p:nvPr/>
        </p:nvSpPr>
        <p:spPr bwMode="auto">
          <a:xfrm>
            <a:off x="4600575" y="2039938"/>
            <a:ext cx="576263" cy="515937"/>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b="1">
                <a:latin typeface="Tahoma" panose="020B0604030504040204" pitchFamily="34" charset="0"/>
              </a:rPr>
              <a:t>S</a:t>
            </a:r>
            <a:r>
              <a:rPr lang="en-US" altLang="en-US" b="1" baseline="-25000">
                <a:latin typeface="Tahoma" panose="020B0604030504040204" pitchFamily="34" charset="0"/>
              </a:rPr>
              <a:t>q</a:t>
            </a:r>
          </a:p>
        </p:txBody>
      </p:sp>
      <p:sp>
        <p:nvSpPr>
          <p:cNvPr id="7" name="Oval 10"/>
          <p:cNvSpPr>
            <a:spLocks noChangeArrowheads="1"/>
          </p:cNvSpPr>
          <p:nvPr/>
        </p:nvSpPr>
        <p:spPr bwMode="auto">
          <a:xfrm>
            <a:off x="6515100" y="1781175"/>
            <a:ext cx="647700" cy="1096963"/>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b="1">
                <a:latin typeface="Symbol" panose="05050102010706020507" pitchFamily="18" charset="2"/>
              </a:rPr>
              <a:t>S</a:t>
            </a:r>
            <a:r>
              <a:rPr lang="en-US" altLang="en-US" b="1" baseline="-25000">
                <a:latin typeface="Tahoma" panose="020B0604030504040204" pitchFamily="34" charset="0"/>
              </a:rPr>
              <a:t>j</a:t>
            </a:r>
            <a:endParaRPr lang="en-US" altLang="en-US" b="1">
              <a:latin typeface="Symbol" panose="05050102010706020507" pitchFamily="18" charset="2"/>
            </a:endParaRPr>
          </a:p>
        </p:txBody>
      </p:sp>
      <p:sp>
        <p:nvSpPr>
          <p:cNvPr id="8" name="Oval 12"/>
          <p:cNvSpPr>
            <a:spLocks noChangeArrowheads="1"/>
          </p:cNvSpPr>
          <p:nvPr/>
        </p:nvSpPr>
        <p:spPr bwMode="auto">
          <a:xfrm>
            <a:off x="7551738" y="2039938"/>
            <a:ext cx="576262" cy="515937"/>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b="1">
                <a:latin typeface="Tahoma" panose="020B0604030504040204" pitchFamily="34" charset="0"/>
              </a:rPr>
              <a:t>S</a:t>
            </a:r>
            <a:r>
              <a:rPr lang="en-US" altLang="en-US" b="1" baseline="-25000">
                <a:latin typeface="Tahoma" panose="020B0604030504040204" pitchFamily="34" charset="0"/>
              </a:rPr>
              <a:t>j</a:t>
            </a:r>
          </a:p>
        </p:txBody>
      </p:sp>
      <p:sp>
        <p:nvSpPr>
          <p:cNvPr id="9" name="Line 13"/>
          <p:cNvSpPr>
            <a:spLocks noChangeShapeType="1"/>
          </p:cNvSpPr>
          <p:nvPr/>
        </p:nvSpPr>
        <p:spPr bwMode="auto">
          <a:xfrm>
            <a:off x="1073150" y="2297113"/>
            <a:ext cx="5048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0" name="Line 14"/>
          <p:cNvSpPr>
            <a:spLocks noChangeShapeType="1"/>
          </p:cNvSpPr>
          <p:nvPr/>
        </p:nvSpPr>
        <p:spPr bwMode="auto">
          <a:xfrm>
            <a:off x="2152650" y="2297113"/>
            <a:ext cx="1314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1" name="Line 15"/>
          <p:cNvSpPr>
            <a:spLocks noChangeShapeType="1"/>
          </p:cNvSpPr>
          <p:nvPr/>
        </p:nvSpPr>
        <p:spPr bwMode="auto">
          <a:xfrm>
            <a:off x="4110038" y="2286000"/>
            <a:ext cx="490537" cy="111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2" name="Line 17"/>
          <p:cNvSpPr>
            <a:spLocks noChangeShapeType="1"/>
          </p:cNvSpPr>
          <p:nvPr/>
        </p:nvSpPr>
        <p:spPr bwMode="auto">
          <a:xfrm>
            <a:off x="5176838" y="2297113"/>
            <a:ext cx="1338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3" name="Line 18"/>
          <p:cNvSpPr>
            <a:spLocks noChangeShapeType="1"/>
          </p:cNvSpPr>
          <p:nvPr/>
        </p:nvSpPr>
        <p:spPr bwMode="auto">
          <a:xfrm>
            <a:off x="7162800" y="2297113"/>
            <a:ext cx="3889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4" name="Line 19"/>
          <p:cNvSpPr>
            <a:spLocks noChangeShapeType="1"/>
          </p:cNvSpPr>
          <p:nvPr/>
        </p:nvSpPr>
        <p:spPr bwMode="auto">
          <a:xfrm flipV="1">
            <a:off x="8128000" y="2286000"/>
            <a:ext cx="1168400" cy="111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5" name="Line 20"/>
          <p:cNvSpPr>
            <a:spLocks noChangeShapeType="1"/>
          </p:cNvSpPr>
          <p:nvPr/>
        </p:nvSpPr>
        <p:spPr bwMode="auto">
          <a:xfrm>
            <a:off x="3035300" y="1589088"/>
            <a:ext cx="503238" cy="450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6" name="Line 21"/>
          <p:cNvSpPr>
            <a:spLocks noChangeShapeType="1"/>
          </p:cNvSpPr>
          <p:nvPr/>
        </p:nvSpPr>
        <p:spPr bwMode="auto">
          <a:xfrm flipV="1">
            <a:off x="2884488" y="2684463"/>
            <a:ext cx="654050" cy="3635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7" name="Line 22"/>
          <p:cNvSpPr>
            <a:spLocks noChangeShapeType="1"/>
          </p:cNvSpPr>
          <p:nvPr/>
        </p:nvSpPr>
        <p:spPr bwMode="auto">
          <a:xfrm>
            <a:off x="6083300" y="1524000"/>
            <a:ext cx="574675" cy="387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8" name="Line 23"/>
          <p:cNvSpPr>
            <a:spLocks noChangeShapeType="1"/>
          </p:cNvSpPr>
          <p:nvPr/>
        </p:nvSpPr>
        <p:spPr bwMode="auto">
          <a:xfrm flipV="1">
            <a:off x="5969000" y="2749550"/>
            <a:ext cx="617538" cy="222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b="1"/>
          </a:p>
        </p:txBody>
      </p:sp>
      <p:sp>
        <p:nvSpPr>
          <p:cNvPr id="19" name="Text Box 24"/>
          <p:cNvSpPr txBox="1">
            <a:spLocks noChangeArrowheads="1"/>
          </p:cNvSpPr>
          <p:nvPr/>
        </p:nvSpPr>
        <p:spPr bwMode="auto">
          <a:xfrm>
            <a:off x="609600" y="2057400"/>
            <a:ext cx="4331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latin typeface="Tahoma" panose="020B0604030504040204" pitchFamily="34" charset="0"/>
              </a:rPr>
              <a:t>x</a:t>
            </a:r>
            <a:r>
              <a:rPr lang="en-US" altLang="en-US" b="1" baseline="-25000">
                <a:latin typeface="Tahoma" panose="020B0604030504040204" pitchFamily="34" charset="0"/>
              </a:rPr>
              <a:t>i</a:t>
            </a:r>
          </a:p>
        </p:txBody>
      </p:sp>
      <p:sp>
        <p:nvSpPr>
          <p:cNvPr id="20" name="Text Box 25"/>
          <p:cNvSpPr txBox="1">
            <a:spLocks noChangeArrowheads="1"/>
          </p:cNvSpPr>
          <p:nvPr/>
        </p:nvSpPr>
        <p:spPr bwMode="auto">
          <a:xfrm>
            <a:off x="4117975" y="1801813"/>
            <a:ext cx="5116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latin typeface="Tahoma" panose="020B0604030504040204" pitchFamily="34" charset="0"/>
              </a:rPr>
              <a:t>h</a:t>
            </a:r>
            <a:r>
              <a:rPr lang="en-US" altLang="en-US" b="1" baseline="-25000">
                <a:latin typeface="Tahoma" panose="020B0604030504040204" pitchFamily="34" charset="0"/>
              </a:rPr>
              <a:t>q</a:t>
            </a:r>
          </a:p>
        </p:txBody>
      </p:sp>
      <p:sp>
        <p:nvSpPr>
          <p:cNvPr id="21" name="Text Box 26"/>
          <p:cNvSpPr txBox="1">
            <a:spLocks noChangeArrowheads="1"/>
          </p:cNvSpPr>
          <p:nvPr/>
        </p:nvSpPr>
        <p:spPr bwMode="auto">
          <a:xfrm>
            <a:off x="7112000" y="1839913"/>
            <a:ext cx="436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latin typeface="Tahoma" panose="020B0604030504040204" pitchFamily="34" charset="0"/>
              </a:rPr>
              <a:t>y</a:t>
            </a:r>
            <a:r>
              <a:rPr lang="en-US" altLang="en-US" b="1" baseline="-25000">
                <a:latin typeface="Tahoma" panose="020B0604030504040204" pitchFamily="34" charset="0"/>
              </a:rPr>
              <a:t>j</a:t>
            </a:r>
          </a:p>
        </p:txBody>
      </p:sp>
      <p:sp>
        <p:nvSpPr>
          <p:cNvPr id="22" name="Text Box 27"/>
          <p:cNvSpPr txBox="1">
            <a:spLocks noChangeArrowheads="1"/>
          </p:cNvSpPr>
          <p:nvPr/>
        </p:nvSpPr>
        <p:spPr bwMode="auto">
          <a:xfrm>
            <a:off x="8153400" y="1828800"/>
            <a:ext cx="910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latin typeface="Tahoma" panose="020B0604030504040204" pitchFamily="34" charset="0"/>
              </a:rPr>
              <a:t>S(y</a:t>
            </a:r>
            <a:r>
              <a:rPr lang="en-US" altLang="en-US" b="1" baseline="-25000">
                <a:latin typeface="Tahoma" panose="020B0604030504040204" pitchFamily="34" charset="0"/>
              </a:rPr>
              <a:t>j</a:t>
            </a:r>
            <a:r>
              <a:rPr lang="en-US" altLang="en-US" b="1">
                <a:latin typeface="Tahoma" panose="020B0604030504040204" pitchFamily="34" charset="0"/>
              </a:rPr>
              <a:t>)</a:t>
            </a:r>
          </a:p>
        </p:txBody>
      </p:sp>
      <p:sp>
        <p:nvSpPr>
          <p:cNvPr id="23" name="Oval 30"/>
          <p:cNvSpPr>
            <a:spLocks noChangeArrowheads="1"/>
          </p:cNvSpPr>
          <p:nvPr/>
        </p:nvSpPr>
        <p:spPr bwMode="auto">
          <a:xfrm>
            <a:off x="1577975" y="2039938"/>
            <a:ext cx="574675" cy="515937"/>
          </a:xfrm>
          <a:prstGeom prst="ellipse">
            <a:avLst/>
          </a:prstGeom>
          <a:solidFill>
            <a:schemeClr val="folHlink"/>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b="1">
                <a:latin typeface="Tahoma" panose="020B0604030504040204" pitchFamily="34" charset="0"/>
              </a:rPr>
              <a:t>S</a:t>
            </a:r>
            <a:r>
              <a:rPr lang="en-US" altLang="en-US" b="1" baseline="-25000">
                <a:latin typeface="Tahoma" panose="020B0604030504040204" pitchFamily="34" charset="0"/>
              </a:rPr>
              <a:t>i</a:t>
            </a:r>
          </a:p>
        </p:txBody>
      </p:sp>
      <p:sp>
        <p:nvSpPr>
          <p:cNvPr id="24" name="Rectangle 31"/>
          <p:cNvSpPr>
            <a:spLocks noChangeArrowheads="1"/>
          </p:cNvSpPr>
          <p:nvPr/>
        </p:nvSpPr>
        <p:spPr bwMode="auto">
          <a:xfrm>
            <a:off x="2732088" y="1828800"/>
            <a:ext cx="5886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latin typeface="Symbol" panose="05050102010706020507" pitchFamily="18" charset="2"/>
              </a:rPr>
              <a:t>w</a:t>
            </a:r>
            <a:r>
              <a:rPr lang="en-US" altLang="en-US" b="1" baseline="-25000">
                <a:latin typeface="Tahoma" panose="020B0604030504040204" pitchFamily="34" charset="0"/>
              </a:rPr>
              <a:t>iq</a:t>
            </a:r>
          </a:p>
        </p:txBody>
      </p:sp>
      <p:sp>
        <p:nvSpPr>
          <p:cNvPr id="25" name="Rectangle 32"/>
          <p:cNvSpPr>
            <a:spLocks noChangeArrowheads="1"/>
          </p:cNvSpPr>
          <p:nvPr/>
        </p:nvSpPr>
        <p:spPr bwMode="auto">
          <a:xfrm>
            <a:off x="5664200" y="1828800"/>
            <a:ext cx="599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latin typeface="Symbol" panose="05050102010706020507" pitchFamily="18" charset="2"/>
              </a:rPr>
              <a:t>w</a:t>
            </a:r>
            <a:r>
              <a:rPr lang="en-US" altLang="en-US" b="1" baseline="-25000">
                <a:latin typeface="Tahoma" panose="020B0604030504040204" pitchFamily="34" charset="0"/>
              </a:rPr>
              <a:t>qj</a:t>
            </a:r>
          </a:p>
        </p:txBody>
      </p:sp>
      <p:graphicFrame>
        <p:nvGraphicFramePr>
          <p:cNvPr id="26" name="Object 34"/>
          <p:cNvGraphicFramePr>
            <a:graphicFrameLocks noChangeAspect="1"/>
          </p:cNvGraphicFramePr>
          <p:nvPr>
            <p:extLst>
              <p:ext uri="{D42A27DB-BD31-4B8C-83A1-F6EECF244321}">
                <p14:modId xmlns:p14="http://schemas.microsoft.com/office/powerpoint/2010/main" val="1591469127"/>
              </p:ext>
            </p:extLst>
          </p:nvPr>
        </p:nvGraphicFramePr>
        <p:xfrm>
          <a:off x="823913" y="3303588"/>
          <a:ext cx="3444875" cy="2424112"/>
        </p:xfrm>
        <a:graphic>
          <a:graphicData uri="http://schemas.openxmlformats.org/presentationml/2006/ole">
            <mc:AlternateContent xmlns:mc="http://schemas.openxmlformats.org/markup-compatibility/2006">
              <mc:Choice xmlns:v="urn:schemas-microsoft-com:vml" Requires="v">
                <p:oleObj spid="_x0000_s1134" name="Equation" r:id="rId3" imgW="0" imgH="0" progId="Equation.3">
                  <p:embed/>
                </p:oleObj>
              </mc:Choice>
              <mc:Fallback>
                <p:oleObj name="Equation" r:id="rId3" imgW="0" imgH="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13" y="3303588"/>
                        <a:ext cx="3444875" cy="2424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 name="Rectangle 35"/>
          <p:cNvSpPr>
            <a:spLocks noChangeArrowheads="1"/>
          </p:cNvSpPr>
          <p:nvPr/>
        </p:nvSpPr>
        <p:spPr bwMode="auto">
          <a:xfrm>
            <a:off x="4571999" y="3505200"/>
            <a:ext cx="5545015"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chemeClr val="hlink"/>
              </a:buClr>
              <a:buSzPct val="110000"/>
              <a:buFont typeface="Wingdings" panose="05000000000000000000" pitchFamily="2" charset="2"/>
              <a:buNone/>
            </a:pPr>
            <a:r>
              <a:rPr lang="en-US" altLang="en-US" b="1" dirty="0">
                <a:latin typeface="Tahoma" panose="020B0604030504040204" pitchFamily="34" charset="0"/>
              </a:rPr>
              <a:t>The </a:t>
            </a:r>
            <a:r>
              <a:rPr lang="en-US" altLang="en-US" b="1" u="sng" dirty="0">
                <a:latin typeface="Tahoma" panose="020B0604030504040204" pitchFamily="34" charset="0"/>
              </a:rPr>
              <a:t>problem </a:t>
            </a:r>
            <a:r>
              <a:rPr lang="en-US" altLang="en-US" b="1" dirty="0">
                <a:latin typeface="Tahoma" panose="020B0604030504040204" pitchFamily="34" charset="0"/>
              </a:rPr>
              <a:t>is essentially </a:t>
            </a:r>
            <a:r>
              <a:rPr lang="en-US" altLang="en-US" b="1" dirty="0" smtClean="0">
                <a:latin typeface="Tahoma" panose="020B0604030504040204" pitchFamily="34" charset="0"/>
              </a:rPr>
              <a:t>        </a:t>
            </a:r>
            <a:r>
              <a:rPr lang="ja-JP" altLang="en-US" b="1" dirty="0" smtClean="0"/>
              <a:t>“</a:t>
            </a:r>
            <a:r>
              <a:rPr lang="en-US" altLang="ja-JP" b="1" dirty="0">
                <a:latin typeface="Tahoma" panose="020B0604030504040204" pitchFamily="34" charset="0"/>
              </a:rPr>
              <a:t>how to </a:t>
            </a:r>
            <a:r>
              <a:rPr lang="en-US" altLang="ja-JP" b="1" u="sng" dirty="0">
                <a:solidFill>
                  <a:srgbClr val="FF0000"/>
                </a:solidFill>
                <a:latin typeface="Tahoma" panose="020B0604030504040204" pitchFamily="34" charset="0"/>
              </a:rPr>
              <a:t>choose weight</a:t>
            </a:r>
            <a:r>
              <a:rPr lang="en-US" altLang="ja-JP" sz="3600" b="1" u="sng" dirty="0">
                <a:solidFill>
                  <a:srgbClr val="FF0000"/>
                </a:solidFill>
                <a:latin typeface="Tahoma" panose="020B0604030504040204" pitchFamily="34" charset="0"/>
              </a:rPr>
              <a:t> </a:t>
            </a:r>
            <a:r>
              <a:rPr lang="en-US" altLang="ja-JP" sz="3600" b="1" u="sng" dirty="0">
                <a:solidFill>
                  <a:srgbClr val="FF0000"/>
                </a:solidFill>
                <a:latin typeface="Symbol" panose="05050102010706020507" pitchFamily="18" charset="2"/>
              </a:rPr>
              <a:t>w</a:t>
            </a:r>
            <a:r>
              <a:rPr lang="en-US" altLang="ja-JP" sz="3600" b="1" u="sng" dirty="0">
                <a:solidFill>
                  <a:srgbClr val="FF0000"/>
                </a:solidFill>
                <a:latin typeface="Tahoma" panose="020B0604030504040204" pitchFamily="34" charset="0"/>
              </a:rPr>
              <a:t> </a:t>
            </a:r>
            <a:r>
              <a:rPr lang="en-US" altLang="ja-JP" b="1" u="sng" dirty="0">
                <a:solidFill>
                  <a:srgbClr val="FF0000"/>
                </a:solidFill>
                <a:latin typeface="Tahoma" panose="020B0604030504040204" pitchFamily="34" charset="0"/>
              </a:rPr>
              <a:t>to minimize the error</a:t>
            </a:r>
            <a:r>
              <a:rPr lang="en-US" altLang="ja-JP" b="1" dirty="0">
                <a:solidFill>
                  <a:srgbClr val="FF0000"/>
                </a:solidFill>
                <a:latin typeface="Tahoma" panose="020B0604030504040204" pitchFamily="34" charset="0"/>
              </a:rPr>
              <a:t> </a:t>
            </a:r>
            <a:r>
              <a:rPr lang="en-US" altLang="ja-JP" b="1" dirty="0" smtClean="0">
                <a:solidFill>
                  <a:srgbClr val="FF0000"/>
                </a:solidFill>
                <a:latin typeface="Tahoma" panose="020B0604030504040204" pitchFamily="34" charset="0"/>
              </a:rPr>
              <a:t>  </a:t>
            </a:r>
          </a:p>
          <a:p>
            <a:pPr eaLnBrk="1" hangingPunct="1">
              <a:spcBef>
                <a:spcPct val="20000"/>
              </a:spcBef>
              <a:buClr>
                <a:schemeClr val="hlink"/>
              </a:buClr>
              <a:buSzPct val="110000"/>
              <a:buFont typeface="Wingdings" panose="05000000000000000000" pitchFamily="2" charset="2"/>
              <a:buNone/>
            </a:pPr>
            <a:r>
              <a:rPr lang="en-US" altLang="ja-JP" b="1" dirty="0" smtClean="0">
                <a:latin typeface="Tahoma" panose="020B0604030504040204" pitchFamily="34" charset="0"/>
              </a:rPr>
              <a:t>between </a:t>
            </a:r>
            <a:r>
              <a:rPr lang="en-US" altLang="ja-JP" b="1" dirty="0">
                <a:latin typeface="Tahoma" panose="020B0604030504040204" pitchFamily="34" charset="0"/>
              </a:rPr>
              <a:t>the </a:t>
            </a:r>
            <a:r>
              <a:rPr lang="en-US" altLang="ja-JP" b="1" u="sng" dirty="0">
                <a:solidFill>
                  <a:srgbClr val="FF0000"/>
                </a:solidFill>
                <a:latin typeface="Tahoma" panose="020B0604030504040204" pitchFamily="34" charset="0"/>
              </a:rPr>
              <a:t>expected output</a:t>
            </a:r>
            <a:r>
              <a:rPr lang="en-US" altLang="ja-JP" b="1" dirty="0">
                <a:solidFill>
                  <a:srgbClr val="FF0000"/>
                </a:solidFill>
                <a:latin typeface="Tahoma" panose="020B0604030504040204" pitchFamily="34" charset="0"/>
              </a:rPr>
              <a:t> </a:t>
            </a:r>
            <a:r>
              <a:rPr lang="en-US" altLang="ja-JP" b="1" dirty="0">
                <a:latin typeface="Tahoma" panose="020B0604030504040204" pitchFamily="34" charset="0"/>
              </a:rPr>
              <a:t>and the </a:t>
            </a:r>
            <a:r>
              <a:rPr lang="en-US" altLang="ja-JP" b="1" u="sng" dirty="0">
                <a:solidFill>
                  <a:srgbClr val="FF0000"/>
                </a:solidFill>
                <a:latin typeface="Tahoma" panose="020B0604030504040204" pitchFamily="34" charset="0"/>
              </a:rPr>
              <a:t>actual output</a:t>
            </a:r>
            <a:r>
              <a:rPr lang="ja-JP" altLang="en-US" b="1" u="sng" dirty="0" smtClean="0"/>
              <a:t>” </a:t>
            </a:r>
            <a:endParaRPr lang="en-US" altLang="ja-JP" b="1" u="sng" dirty="0" smtClean="0"/>
          </a:p>
          <a:p>
            <a:pPr eaLnBrk="1" hangingPunct="1">
              <a:spcBef>
                <a:spcPct val="20000"/>
              </a:spcBef>
              <a:buClr>
                <a:schemeClr val="hlink"/>
              </a:buClr>
              <a:buSzPct val="110000"/>
              <a:buFont typeface="Wingdings" panose="05000000000000000000" pitchFamily="2" charset="2"/>
              <a:buNone/>
            </a:pPr>
            <a:endParaRPr lang="en-US" altLang="en-US" b="1" u="sng" dirty="0">
              <a:latin typeface="Tahoma" panose="020B0604030504040204" pitchFamily="34" charset="0"/>
            </a:endParaRPr>
          </a:p>
        </p:txBody>
      </p:sp>
      <p:sp>
        <p:nvSpPr>
          <p:cNvPr id="28" name="Rectangle 36"/>
          <p:cNvSpPr>
            <a:spLocks noChangeArrowheads="1"/>
          </p:cNvSpPr>
          <p:nvPr/>
        </p:nvSpPr>
        <p:spPr bwMode="auto">
          <a:xfrm>
            <a:off x="4566137" y="5885428"/>
            <a:ext cx="5556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smtClean="0">
                <a:latin typeface="Tahoma" panose="020B0604030504040204" pitchFamily="34" charset="0"/>
              </a:rPr>
              <a:t>The </a:t>
            </a:r>
            <a:r>
              <a:rPr lang="en-US" altLang="en-US" b="1" dirty="0">
                <a:latin typeface="Tahoma" panose="020B0604030504040204" pitchFamily="34" charset="0"/>
              </a:rPr>
              <a:t>basic idea </a:t>
            </a:r>
            <a:r>
              <a:rPr lang="en-US" altLang="en-US" b="1" dirty="0" smtClean="0">
                <a:latin typeface="Tahoma" panose="020B0604030504040204" pitchFamily="34" charset="0"/>
              </a:rPr>
              <a:t>is </a:t>
            </a:r>
            <a:r>
              <a:rPr lang="en-US" altLang="en-US" b="1" dirty="0" smtClean="0">
                <a:solidFill>
                  <a:srgbClr val="FE2A2A"/>
                </a:solidFill>
                <a:latin typeface="Tahoma" panose="020B0604030504040204" pitchFamily="34" charset="0"/>
              </a:rPr>
              <a:t>gradient descent</a:t>
            </a:r>
            <a:endParaRPr lang="en-US" altLang="en-US" b="1" dirty="0">
              <a:solidFill>
                <a:srgbClr val="FE2A2A"/>
              </a:solidFill>
              <a:latin typeface="Tahoma" panose="020B0604030504040204" pitchFamily="34" charset="0"/>
            </a:endParaRPr>
          </a:p>
        </p:txBody>
      </p:sp>
      <p:sp>
        <p:nvSpPr>
          <p:cNvPr id="29" name="Rectangle 40"/>
          <p:cNvSpPr>
            <a:spLocks noChangeArrowheads="1"/>
          </p:cNvSpPr>
          <p:nvPr/>
        </p:nvSpPr>
        <p:spPr bwMode="auto">
          <a:xfrm>
            <a:off x="285750" y="5719227"/>
            <a:ext cx="375285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u="sng" dirty="0" err="1">
                <a:solidFill>
                  <a:srgbClr val="FF0000"/>
                </a:solidFill>
                <a:latin typeface="Symbol" panose="05050102010706020507" pitchFamily="18" charset="2"/>
              </a:rPr>
              <a:t>w</a:t>
            </a:r>
            <a:r>
              <a:rPr lang="en-US" altLang="en-US" sz="2800" b="1" u="sng" baseline="-25000" dirty="0" err="1">
                <a:solidFill>
                  <a:srgbClr val="FF0000"/>
                </a:solidFill>
                <a:latin typeface="Tahoma" panose="020B0604030504040204" pitchFamily="34" charset="0"/>
              </a:rPr>
              <a:t>st</a:t>
            </a:r>
            <a:r>
              <a:rPr lang="en-US" altLang="en-US" sz="2000" b="1" dirty="0">
                <a:latin typeface="Tahoma" panose="020B0604030504040204" pitchFamily="34" charset="0"/>
              </a:rPr>
              <a:t> is the weight </a:t>
            </a:r>
            <a:r>
              <a:rPr lang="en-US" altLang="en-US" sz="2000" b="1" dirty="0">
                <a:solidFill>
                  <a:srgbClr val="FF0000"/>
                </a:solidFill>
                <a:latin typeface="Tahoma" panose="020B0604030504040204" pitchFamily="34" charset="0"/>
              </a:rPr>
              <a:t>connecting </a:t>
            </a:r>
            <a:r>
              <a:rPr lang="en-US" altLang="en-US" sz="2000" b="1" u="sng" dirty="0">
                <a:solidFill>
                  <a:srgbClr val="FF0000"/>
                </a:solidFill>
                <a:latin typeface="Tahoma" panose="020B0604030504040204" pitchFamily="34" charset="0"/>
              </a:rPr>
              <a:t>input </a:t>
            </a:r>
            <a:r>
              <a:rPr lang="en-US" altLang="en-US" sz="2000" b="1" i="1" u="sng" dirty="0">
                <a:solidFill>
                  <a:srgbClr val="FF0000"/>
                </a:solidFill>
                <a:latin typeface="Tahoma" panose="020B0604030504040204" pitchFamily="34" charset="0"/>
              </a:rPr>
              <a:t>s</a:t>
            </a:r>
            <a:r>
              <a:rPr lang="en-US" altLang="en-US" sz="2000" b="1" dirty="0">
                <a:solidFill>
                  <a:srgbClr val="FF0000"/>
                </a:solidFill>
                <a:latin typeface="Tahoma" panose="020B0604030504040204" pitchFamily="34" charset="0"/>
              </a:rPr>
              <a:t> at </a:t>
            </a:r>
            <a:r>
              <a:rPr lang="en-US" altLang="en-US" sz="2000" b="1" u="sng" dirty="0">
                <a:solidFill>
                  <a:srgbClr val="FF0000"/>
                </a:solidFill>
                <a:latin typeface="Tahoma" panose="020B0604030504040204" pitchFamily="34" charset="0"/>
              </a:rPr>
              <a:t>neuron </a:t>
            </a:r>
            <a:r>
              <a:rPr lang="en-US" altLang="en-US" sz="2000" b="1" i="1" u="sng" dirty="0">
                <a:solidFill>
                  <a:srgbClr val="FF0000"/>
                </a:solidFill>
                <a:latin typeface="Tahoma" panose="020B0604030504040204" pitchFamily="34" charset="0"/>
              </a:rPr>
              <a:t>t</a:t>
            </a:r>
          </a:p>
        </p:txBody>
      </p:sp>
      <p:sp>
        <p:nvSpPr>
          <p:cNvPr id="30" name="Rectangle 1"/>
          <p:cNvSpPr>
            <a:spLocks noChangeArrowheads="1"/>
          </p:cNvSpPr>
          <p:nvPr/>
        </p:nvSpPr>
        <p:spPr bwMode="auto">
          <a:xfrm>
            <a:off x="2590800" y="1524000"/>
            <a:ext cx="2895600" cy="1600200"/>
          </a:xfrm>
          <a:prstGeom prst="rect">
            <a:avLst/>
          </a:prstGeom>
          <a:solidFill>
            <a:srgbClr val="ECD882">
              <a:alpha val="45882"/>
            </a:srgbClr>
          </a:solidFill>
          <a:ln w="9525">
            <a:solidFill>
              <a:schemeClr val="tx1"/>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700" b="1">
              <a:solidFill>
                <a:srgbClr val="40458C"/>
              </a:solidFill>
              <a:latin typeface="Tahoma" panose="020B0604030504040204" pitchFamily="34" charset="0"/>
            </a:endParaRPr>
          </a:p>
        </p:txBody>
      </p:sp>
      <p:sp>
        <p:nvSpPr>
          <p:cNvPr id="31" name="Rectangle 32"/>
          <p:cNvSpPr>
            <a:spLocks noChangeArrowheads="1"/>
          </p:cNvSpPr>
          <p:nvPr/>
        </p:nvSpPr>
        <p:spPr bwMode="auto">
          <a:xfrm>
            <a:off x="5715000" y="1524000"/>
            <a:ext cx="3733800" cy="1600200"/>
          </a:xfrm>
          <a:prstGeom prst="rect">
            <a:avLst/>
          </a:prstGeom>
          <a:solidFill>
            <a:srgbClr val="ECD882">
              <a:alpha val="45882"/>
            </a:srgbClr>
          </a:solidFill>
          <a:ln w="9525">
            <a:solidFill>
              <a:schemeClr val="tx1"/>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700" b="1">
              <a:solidFill>
                <a:srgbClr val="40458C"/>
              </a:solidFill>
              <a:latin typeface="Tahoma" panose="020B0604030504040204" pitchFamily="34" charset="0"/>
            </a:endParaRPr>
          </a:p>
        </p:txBody>
      </p:sp>
      <p:sp>
        <p:nvSpPr>
          <p:cNvPr id="32" name="Rectangle 33"/>
          <p:cNvSpPr>
            <a:spLocks noChangeArrowheads="1"/>
          </p:cNvSpPr>
          <p:nvPr/>
        </p:nvSpPr>
        <p:spPr bwMode="auto">
          <a:xfrm>
            <a:off x="609600" y="1524000"/>
            <a:ext cx="1736725" cy="1600200"/>
          </a:xfrm>
          <a:prstGeom prst="rect">
            <a:avLst/>
          </a:prstGeom>
          <a:solidFill>
            <a:srgbClr val="ECD882">
              <a:alpha val="45882"/>
            </a:srgbClr>
          </a:solidFill>
          <a:ln w="9525">
            <a:solidFill>
              <a:schemeClr val="tx1"/>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700" b="1">
              <a:solidFill>
                <a:srgbClr val="40458C"/>
              </a:solidFill>
              <a:latin typeface="Tahoma" panose="020B0604030504040204" pitchFamily="34" charset="0"/>
            </a:endParaRPr>
          </a:p>
        </p:txBody>
      </p:sp>
      <p:sp>
        <p:nvSpPr>
          <p:cNvPr id="33" name="Oval 32"/>
          <p:cNvSpPr/>
          <p:nvPr/>
        </p:nvSpPr>
        <p:spPr>
          <a:xfrm>
            <a:off x="9636369" y="1839913"/>
            <a:ext cx="1025769" cy="84455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9741877" y="2057400"/>
            <a:ext cx="1143000" cy="369332"/>
          </a:xfrm>
          <a:prstGeom prst="rect">
            <a:avLst/>
          </a:prstGeom>
          <a:noFill/>
        </p:spPr>
        <p:txBody>
          <a:bodyPr wrap="square" rtlCol="0">
            <a:spAutoFit/>
          </a:bodyPr>
          <a:lstStyle/>
          <a:p>
            <a:r>
              <a:rPr lang="en-US" b="1" dirty="0" smtClean="0"/>
              <a:t>Output</a:t>
            </a:r>
            <a:endParaRPr lang="en-US" b="1" dirty="0"/>
          </a:p>
        </p:txBody>
      </p:sp>
      <p:sp>
        <p:nvSpPr>
          <p:cNvPr id="35" name="TextBox 34"/>
          <p:cNvSpPr txBox="1"/>
          <p:nvPr/>
        </p:nvSpPr>
        <p:spPr>
          <a:xfrm>
            <a:off x="880947" y="1663313"/>
            <a:ext cx="1143000" cy="369332"/>
          </a:xfrm>
          <a:prstGeom prst="rect">
            <a:avLst/>
          </a:prstGeom>
          <a:noFill/>
        </p:spPr>
        <p:txBody>
          <a:bodyPr wrap="square" rtlCol="0">
            <a:spAutoFit/>
          </a:bodyPr>
          <a:lstStyle/>
          <a:p>
            <a:r>
              <a:rPr lang="en-US" b="1" dirty="0" smtClean="0"/>
              <a:t>Input</a:t>
            </a:r>
            <a:endParaRPr lang="en-US" b="1" dirty="0"/>
          </a:p>
        </p:txBody>
      </p:sp>
      <p:sp>
        <p:nvSpPr>
          <p:cNvPr id="36" name="Rectangle 35"/>
          <p:cNvSpPr/>
          <p:nvPr/>
        </p:nvSpPr>
        <p:spPr>
          <a:xfrm>
            <a:off x="144767" y="4727274"/>
            <a:ext cx="1172116" cy="369332"/>
          </a:xfrm>
          <a:prstGeom prst="rect">
            <a:avLst/>
          </a:prstGeom>
        </p:spPr>
        <p:txBody>
          <a:bodyPr wrap="none">
            <a:spAutoFit/>
          </a:bodyPr>
          <a:lstStyle/>
          <a:p>
            <a:r>
              <a:rPr lang="en-US" altLang="en-US" b="1" dirty="0" smtClean="0">
                <a:solidFill>
                  <a:srgbClr val="FF0000"/>
                </a:solidFill>
                <a:latin typeface="Tahoma" panose="020B0604030504040204" pitchFamily="34" charset="0"/>
              </a:rPr>
              <a:t>weights </a:t>
            </a:r>
            <a:endParaRPr lang="en-US" dirty="0">
              <a:solidFill>
                <a:srgbClr val="FF0000"/>
              </a:solidFill>
            </a:endParaRPr>
          </a:p>
        </p:txBody>
      </p:sp>
      <p:sp>
        <p:nvSpPr>
          <p:cNvPr id="38" name="Rectangle 37"/>
          <p:cNvSpPr/>
          <p:nvPr/>
        </p:nvSpPr>
        <p:spPr>
          <a:xfrm>
            <a:off x="2559988" y="1538377"/>
            <a:ext cx="1172116" cy="369332"/>
          </a:xfrm>
          <a:prstGeom prst="rect">
            <a:avLst/>
          </a:prstGeom>
        </p:spPr>
        <p:txBody>
          <a:bodyPr wrap="none">
            <a:spAutoFit/>
          </a:bodyPr>
          <a:lstStyle/>
          <a:p>
            <a:r>
              <a:rPr lang="en-US" altLang="en-US" b="1" dirty="0" smtClean="0">
                <a:solidFill>
                  <a:srgbClr val="FF0000"/>
                </a:solidFill>
                <a:latin typeface="Tahoma" panose="020B0604030504040204" pitchFamily="34" charset="0"/>
              </a:rPr>
              <a:t>weights </a:t>
            </a:r>
            <a:endParaRPr lang="en-US" dirty="0">
              <a:solidFill>
                <a:srgbClr val="FF0000"/>
              </a:solidFill>
            </a:endParaRPr>
          </a:p>
        </p:txBody>
      </p:sp>
    </p:spTree>
    <p:extLst>
      <p:ext uri="{BB962C8B-B14F-4D97-AF65-F5344CB8AC3E}">
        <p14:creationId xmlns:p14="http://schemas.microsoft.com/office/powerpoint/2010/main" val="14656481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935" y="-1"/>
            <a:ext cx="11391556" cy="6793524"/>
          </a:xfrm>
          <a:prstGeom prst="rect">
            <a:avLst/>
          </a:prstGeom>
        </p:spPr>
      </p:pic>
      <p:cxnSp>
        <p:nvCxnSpPr>
          <p:cNvPr id="4" name="Straight Connector 3"/>
          <p:cNvCxnSpPr/>
          <p:nvPr/>
        </p:nvCxnSpPr>
        <p:spPr>
          <a:xfrm>
            <a:off x="3670801" y="2081605"/>
            <a:ext cx="36199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607125" y="3178885"/>
            <a:ext cx="2424057" cy="12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56575" y="5479228"/>
            <a:ext cx="4084320" cy="179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292028" y="4369399"/>
            <a:ext cx="3239846" cy="12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825863" y="4924313"/>
            <a:ext cx="16781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4696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1963" y="0"/>
            <a:ext cx="11145340" cy="6805246"/>
          </a:xfrm>
          <a:prstGeom prst="rect">
            <a:avLst/>
          </a:prstGeom>
        </p:spPr>
      </p:pic>
      <p:sp>
        <p:nvSpPr>
          <p:cNvPr id="3" name="TextBox 2"/>
          <p:cNvSpPr txBox="1"/>
          <p:nvPr/>
        </p:nvSpPr>
        <p:spPr>
          <a:xfrm>
            <a:off x="7100015" y="3073073"/>
            <a:ext cx="1032734" cy="369332"/>
          </a:xfrm>
          <a:prstGeom prst="rect">
            <a:avLst/>
          </a:prstGeom>
          <a:noFill/>
        </p:spPr>
        <p:txBody>
          <a:bodyPr wrap="square" rtlCol="0">
            <a:spAutoFit/>
          </a:bodyPr>
          <a:lstStyle/>
          <a:p>
            <a:r>
              <a:rPr lang="en-US" b="1" dirty="0" smtClean="0">
                <a:solidFill>
                  <a:srgbClr val="FF0000"/>
                </a:solidFill>
              </a:rPr>
              <a:t>weights</a:t>
            </a:r>
            <a:endParaRPr lang="en-US" b="1" dirty="0">
              <a:solidFill>
                <a:srgbClr val="FF0000"/>
              </a:solidFill>
            </a:endParaRPr>
          </a:p>
        </p:txBody>
      </p:sp>
      <p:sp>
        <p:nvSpPr>
          <p:cNvPr id="4" name="TextBox 3"/>
          <p:cNvSpPr txBox="1"/>
          <p:nvPr/>
        </p:nvSpPr>
        <p:spPr>
          <a:xfrm>
            <a:off x="8218810" y="3063736"/>
            <a:ext cx="1032734" cy="369332"/>
          </a:xfrm>
          <a:prstGeom prst="rect">
            <a:avLst/>
          </a:prstGeom>
          <a:noFill/>
        </p:spPr>
        <p:txBody>
          <a:bodyPr wrap="square" rtlCol="0">
            <a:spAutoFit/>
          </a:bodyPr>
          <a:lstStyle/>
          <a:p>
            <a:r>
              <a:rPr lang="en-US" b="1" dirty="0" smtClean="0">
                <a:solidFill>
                  <a:srgbClr val="FF0000"/>
                </a:solidFill>
              </a:rPr>
              <a:t>biases</a:t>
            </a:r>
            <a:endParaRPr lang="en-US" b="1" dirty="0">
              <a:solidFill>
                <a:srgbClr val="FF0000"/>
              </a:solidFill>
            </a:endParaRPr>
          </a:p>
        </p:txBody>
      </p:sp>
    </p:spTree>
    <p:extLst>
      <p:ext uri="{BB962C8B-B14F-4D97-AF65-F5344CB8AC3E}">
        <p14:creationId xmlns:p14="http://schemas.microsoft.com/office/powerpoint/2010/main" val="35227045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0155" y="0"/>
            <a:ext cx="12192000" cy="6852138"/>
          </a:xfrm>
          <a:prstGeom prst="rect">
            <a:avLst/>
          </a:prstGeom>
        </p:spPr>
      </p:pic>
    </p:spTree>
    <p:extLst>
      <p:ext uri="{BB962C8B-B14F-4D97-AF65-F5344CB8AC3E}">
        <p14:creationId xmlns:p14="http://schemas.microsoft.com/office/powerpoint/2010/main" val="12279802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6346" y="0"/>
            <a:ext cx="11765654" cy="6758354"/>
          </a:xfrm>
          <a:prstGeom prst="rect">
            <a:avLst/>
          </a:prstGeom>
        </p:spPr>
      </p:pic>
      <p:sp>
        <p:nvSpPr>
          <p:cNvPr id="3" name="TextBox 2"/>
          <p:cNvSpPr txBox="1"/>
          <p:nvPr/>
        </p:nvSpPr>
        <p:spPr>
          <a:xfrm>
            <a:off x="5276625" y="4410635"/>
            <a:ext cx="2684034" cy="646331"/>
          </a:xfrm>
          <a:prstGeom prst="rect">
            <a:avLst/>
          </a:prstGeom>
          <a:noFill/>
        </p:spPr>
        <p:txBody>
          <a:bodyPr wrap="square" rtlCol="0">
            <a:spAutoFit/>
          </a:bodyPr>
          <a:lstStyle/>
          <a:p>
            <a:r>
              <a:rPr lang="en-US" sz="3600" b="1" dirty="0" smtClean="0"/>
              <a:t>Error Calc.</a:t>
            </a:r>
            <a:endParaRPr lang="en-US" sz="3600" b="1" dirty="0"/>
          </a:p>
        </p:txBody>
      </p:sp>
      <p:cxnSp>
        <p:nvCxnSpPr>
          <p:cNvPr id="5" name="Straight Arrow Connector 4"/>
          <p:cNvCxnSpPr/>
          <p:nvPr/>
        </p:nvCxnSpPr>
        <p:spPr>
          <a:xfrm flipH="1" flipV="1">
            <a:off x="4057184" y="2169498"/>
            <a:ext cx="1417996" cy="22815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498029" y="4740537"/>
            <a:ext cx="1871830" cy="268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342682" y="4299880"/>
            <a:ext cx="20045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82393" y="5773711"/>
            <a:ext cx="22610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24008" y="6260890"/>
            <a:ext cx="226101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74560" y="2346960"/>
            <a:ext cx="3459480" cy="15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224008" y="3876040"/>
            <a:ext cx="3977392" cy="21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173456" y="5405120"/>
            <a:ext cx="3977392" cy="218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86347" y="3456221"/>
            <a:ext cx="2039413" cy="97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1536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39519" y="1133324"/>
            <a:ext cx="11037819" cy="5297456"/>
            <a:chOff x="0" y="138223"/>
            <a:chExt cx="10733567" cy="4821865"/>
          </a:xfrm>
        </p:grpSpPr>
        <p:sp>
          <p:nvSpPr>
            <p:cNvPr id="3" name="Freeform 2"/>
            <p:cNvSpPr/>
            <p:nvPr/>
          </p:nvSpPr>
          <p:spPr>
            <a:xfrm>
              <a:off x="999460" y="806415"/>
              <a:ext cx="3907466" cy="2737842"/>
            </a:xfrm>
            <a:custGeom>
              <a:avLst/>
              <a:gdLst>
                <a:gd name="connsiteX0" fmla="*/ 97093 w 4571348"/>
                <a:gd name="connsiteY0" fmla="*/ 3494456 h 3595369"/>
                <a:gd name="connsiteX1" fmla="*/ 214052 w 4571348"/>
                <a:gd name="connsiteY1" fmla="*/ 995805 h 3595369"/>
                <a:gd name="connsiteX2" fmla="*/ 1989689 w 4571348"/>
                <a:gd name="connsiteY2" fmla="*/ 102670 h 3595369"/>
                <a:gd name="connsiteX3" fmla="*/ 4275689 w 4571348"/>
                <a:gd name="connsiteY3" fmla="*/ 3202061 h 3595369"/>
                <a:gd name="connsiteX4" fmla="*/ 4472391 w 4571348"/>
                <a:gd name="connsiteY4" fmla="*/ 3451926 h 3595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348" h="3595369">
                  <a:moveTo>
                    <a:pt x="97093" y="3494456"/>
                  </a:moveTo>
                  <a:cubicBezTo>
                    <a:pt x="-2144" y="2527779"/>
                    <a:pt x="-101381" y="1561103"/>
                    <a:pt x="214052" y="995805"/>
                  </a:cubicBezTo>
                  <a:cubicBezTo>
                    <a:pt x="529485" y="430507"/>
                    <a:pt x="1312749" y="-265039"/>
                    <a:pt x="1989689" y="102670"/>
                  </a:cubicBezTo>
                  <a:cubicBezTo>
                    <a:pt x="2666629" y="470379"/>
                    <a:pt x="3861905" y="2643852"/>
                    <a:pt x="4275689" y="3202061"/>
                  </a:cubicBezTo>
                  <a:cubicBezTo>
                    <a:pt x="4689473" y="3760270"/>
                    <a:pt x="4580932" y="3606098"/>
                    <a:pt x="4472391" y="345192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882502" y="3609753"/>
              <a:ext cx="9760689" cy="79745"/>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69111" y="3514060"/>
              <a:ext cx="1661369" cy="10987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08948" y="3689498"/>
              <a:ext cx="1576311" cy="646331"/>
            </a:xfrm>
            <a:prstGeom prst="rect">
              <a:avLst/>
            </a:prstGeom>
            <a:noFill/>
          </p:spPr>
          <p:txBody>
            <a:bodyPr wrap="square" rtlCol="0">
              <a:spAutoFit/>
            </a:bodyPr>
            <a:lstStyle/>
            <a:p>
              <a:r>
                <a:rPr lang="en-US" b="1" dirty="0" smtClean="0"/>
                <a:t>Begin Entering </a:t>
              </a:r>
            </a:p>
            <a:p>
              <a:r>
                <a:rPr lang="en-US" b="1" dirty="0" smtClean="0"/>
                <a:t>Training Data</a:t>
              </a:r>
              <a:endParaRPr lang="en-US" b="1" dirty="0"/>
            </a:p>
          </p:txBody>
        </p:sp>
        <p:sp>
          <p:nvSpPr>
            <p:cNvPr id="7" name="TextBox 6"/>
            <p:cNvSpPr txBox="1"/>
            <p:nvPr/>
          </p:nvSpPr>
          <p:spPr>
            <a:xfrm>
              <a:off x="999460" y="389236"/>
              <a:ext cx="3216349" cy="369332"/>
            </a:xfrm>
            <a:prstGeom prst="rect">
              <a:avLst/>
            </a:prstGeom>
            <a:noFill/>
          </p:spPr>
          <p:txBody>
            <a:bodyPr wrap="square" rtlCol="0">
              <a:spAutoFit/>
            </a:bodyPr>
            <a:lstStyle/>
            <a:p>
              <a:r>
                <a:rPr lang="en-US" b="1" dirty="0" smtClean="0"/>
                <a:t>Maximum Initial Error Level </a:t>
              </a:r>
              <a:endParaRPr lang="en-US" b="1" dirty="0"/>
            </a:p>
          </p:txBody>
        </p:sp>
        <p:sp>
          <p:nvSpPr>
            <p:cNvPr id="8" name="TextBox 7"/>
            <p:cNvSpPr txBox="1"/>
            <p:nvPr/>
          </p:nvSpPr>
          <p:spPr>
            <a:xfrm>
              <a:off x="2546498" y="2208083"/>
              <a:ext cx="1669312" cy="369332"/>
            </a:xfrm>
            <a:prstGeom prst="rect">
              <a:avLst/>
            </a:prstGeom>
            <a:noFill/>
          </p:spPr>
          <p:txBody>
            <a:bodyPr wrap="square" rtlCol="0">
              <a:spAutoFit/>
            </a:bodyPr>
            <a:lstStyle/>
            <a:p>
              <a:r>
                <a:rPr lang="en-US" b="1" dirty="0" smtClean="0"/>
                <a:t>Improvement</a:t>
              </a:r>
              <a:endParaRPr lang="en-US" b="1" dirty="0"/>
            </a:p>
          </p:txBody>
        </p:sp>
        <p:sp>
          <p:nvSpPr>
            <p:cNvPr id="9" name="TextBox 8"/>
            <p:cNvSpPr txBox="1"/>
            <p:nvPr/>
          </p:nvSpPr>
          <p:spPr>
            <a:xfrm>
              <a:off x="3184451" y="3326460"/>
              <a:ext cx="1722474" cy="588305"/>
            </a:xfrm>
            <a:prstGeom prst="rect">
              <a:avLst/>
            </a:prstGeom>
            <a:noFill/>
          </p:spPr>
          <p:txBody>
            <a:bodyPr wrap="square" rtlCol="0">
              <a:spAutoFit/>
            </a:bodyPr>
            <a:lstStyle/>
            <a:p>
              <a:pPr algn="ctr"/>
              <a:r>
                <a:rPr lang="en-US" b="1" dirty="0" smtClean="0">
                  <a:solidFill>
                    <a:srgbClr val="FF0000"/>
                  </a:solidFill>
                </a:rPr>
                <a:t>Bested Trained Point</a:t>
              </a:r>
              <a:endParaRPr lang="en-US" b="1" dirty="0">
                <a:solidFill>
                  <a:srgbClr val="FF0000"/>
                </a:solidFill>
              </a:endParaRPr>
            </a:p>
          </p:txBody>
        </p:sp>
        <p:sp>
          <p:nvSpPr>
            <p:cNvPr id="10" name="TextBox 9"/>
            <p:cNvSpPr txBox="1"/>
            <p:nvPr/>
          </p:nvSpPr>
          <p:spPr>
            <a:xfrm>
              <a:off x="6310422" y="3141794"/>
              <a:ext cx="1669312" cy="369332"/>
            </a:xfrm>
            <a:prstGeom prst="rect">
              <a:avLst/>
            </a:prstGeom>
            <a:noFill/>
          </p:spPr>
          <p:txBody>
            <a:bodyPr wrap="square" rtlCol="0">
              <a:spAutoFit/>
            </a:bodyPr>
            <a:lstStyle/>
            <a:p>
              <a:r>
                <a:rPr lang="en-US" b="1" dirty="0" smtClean="0"/>
                <a:t>Over Trained</a:t>
              </a:r>
              <a:endParaRPr lang="en-US" b="1" dirty="0"/>
            </a:p>
          </p:txBody>
        </p:sp>
        <p:sp>
          <p:nvSpPr>
            <p:cNvPr id="11" name="Oval 10"/>
            <p:cNvSpPr/>
            <p:nvPr/>
          </p:nvSpPr>
          <p:spPr>
            <a:xfrm>
              <a:off x="4742120" y="3524692"/>
              <a:ext cx="329609" cy="21265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138223"/>
              <a:ext cx="10733567" cy="48218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215809" y="138223"/>
              <a:ext cx="5991447" cy="461665"/>
            </a:xfrm>
            <a:prstGeom prst="rect">
              <a:avLst/>
            </a:prstGeom>
            <a:noFill/>
          </p:spPr>
          <p:txBody>
            <a:bodyPr wrap="square" rtlCol="0">
              <a:spAutoFit/>
            </a:bodyPr>
            <a:lstStyle/>
            <a:p>
              <a:r>
                <a:rPr lang="en-US" sz="2400" b="1" dirty="0" smtClean="0"/>
                <a:t>The Problem of </a:t>
              </a:r>
              <a:r>
                <a:rPr lang="en-US" sz="2400" b="1" u="sng" dirty="0" smtClean="0">
                  <a:solidFill>
                    <a:srgbClr val="FF0000"/>
                  </a:solidFill>
                </a:rPr>
                <a:t>Overtraining</a:t>
              </a:r>
              <a:r>
                <a:rPr lang="en-US" sz="2400" b="1" dirty="0" smtClean="0"/>
                <a:t> a ML System</a:t>
              </a:r>
              <a:endParaRPr lang="en-US" sz="2400" b="1" dirty="0"/>
            </a:p>
          </p:txBody>
        </p:sp>
        <p:sp>
          <p:nvSpPr>
            <p:cNvPr id="14" name="Oval 13"/>
            <p:cNvSpPr/>
            <p:nvPr/>
          </p:nvSpPr>
          <p:spPr>
            <a:xfrm>
              <a:off x="882502" y="3474188"/>
              <a:ext cx="329609" cy="21265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c 14"/>
            <p:cNvSpPr/>
            <p:nvPr/>
          </p:nvSpPr>
          <p:spPr>
            <a:xfrm rot="7748885">
              <a:off x="4374973" y="1357803"/>
              <a:ext cx="3714102" cy="1627712"/>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715266" y="1962027"/>
              <a:ext cx="1669312" cy="646331"/>
            </a:xfrm>
            <a:prstGeom prst="rect">
              <a:avLst/>
            </a:prstGeom>
            <a:noFill/>
          </p:spPr>
          <p:txBody>
            <a:bodyPr wrap="square" rtlCol="0">
              <a:spAutoFit/>
            </a:bodyPr>
            <a:lstStyle/>
            <a:p>
              <a:r>
                <a:rPr lang="en-US" b="1" dirty="0" smtClean="0"/>
                <a:t>Increasing Degradation</a:t>
              </a:r>
              <a:endParaRPr lang="en-US" b="1" dirty="0"/>
            </a:p>
          </p:txBody>
        </p:sp>
        <p:cxnSp>
          <p:nvCxnSpPr>
            <p:cNvPr id="17" name="Straight Connector 16"/>
            <p:cNvCxnSpPr>
              <a:stCxn id="15" idx="0"/>
            </p:cNvCxnSpPr>
            <p:nvPr/>
          </p:nvCxnSpPr>
          <p:spPr>
            <a:xfrm flipV="1">
              <a:off x="6863183" y="1884918"/>
              <a:ext cx="898584" cy="800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57997" y="3768950"/>
              <a:ext cx="3795825" cy="369332"/>
            </a:xfrm>
            <a:prstGeom prst="rect">
              <a:avLst/>
            </a:prstGeom>
            <a:noFill/>
          </p:spPr>
          <p:txBody>
            <a:bodyPr wrap="square" rtlCol="0">
              <a:spAutoFit/>
            </a:bodyPr>
            <a:lstStyle/>
            <a:p>
              <a:r>
                <a:rPr lang="en-US" b="1" dirty="0" smtClean="0"/>
                <a:t>Number of Training Cases Analyzed</a:t>
              </a:r>
              <a:endParaRPr lang="en-US" b="1" dirty="0"/>
            </a:p>
          </p:txBody>
        </p:sp>
      </p:grpSp>
      <p:cxnSp>
        <p:nvCxnSpPr>
          <p:cNvPr id="20" name="Straight Arrow Connector 19"/>
          <p:cNvCxnSpPr/>
          <p:nvPr/>
        </p:nvCxnSpPr>
        <p:spPr>
          <a:xfrm flipV="1">
            <a:off x="5715804" y="5122157"/>
            <a:ext cx="0" cy="8498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82111" y="0"/>
            <a:ext cx="4921696" cy="830997"/>
          </a:xfrm>
          <a:prstGeom prst="rect">
            <a:avLst/>
          </a:prstGeom>
          <a:noFill/>
        </p:spPr>
        <p:txBody>
          <a:bodyPr wrap="square" rtlCol="0">
            <a:spAutoFit/>
          </a:bodyPr>
          <a:lstStyle/>
          <a:p>
            <a:r>
              <a:rPr lang="en-US" sz="4800" b="1" dirty="0" smtClean="0"/>
              <a:t>Overtraining</a:t>
            </a:r>
            <a:endParaRPr lang="en-US" sz="4800" b="1" dirty="0"/>
          </a:p>
        </p:txBody>
      </p:sp>
      <p:sp>
        <p:nvSpPr>
          <p:cNvPr id="21" name="TextBox 20"/>
          <p:cNvSpPr txBox="1"/>
          <p:nvPr/>
        </p:nvSpPr>
        <p:spPr>
          <a:xfrm>
            <a:off x="4817309" y="5860869"/>
            <a:ext cx="1730811" cy="646331"/>
          </a:xfrm>
          <a:prstGeom prst="rect">
            <a:avLst/>
          </a:prstGeom>
          <a:noFill/>
        </p:spPr>
        <p:txBody>
          <a:bodyPr wrap="square" rtlCol="0">
            <a:spAutoFit/>
          </a:bodyPr>
          <a:lstStyle/>
          <a:p>
            <a:r>
              <a:rPr lang="en-US" b="1" dirty="0" smtClean="0">
                <a:solidFill>
                  <a:srgbClr val="FF0000"/>
                </a:solidFill>
              </a:rPr>
              <a:t>Should Stop Training Here</a:t>
            </a:r>
            <a:endParaRPr lang="en-US" b="1" dirty="0">
              <a:solidFill>
                <a:srgbClr val="FF0000"/>
              </a:solidFill>
            </a:endParaRPr>
          </a:p>
        </p:txBody>
      </p:sp>
      <p:sp>
        <p:nvSpPr>
          <p:cNvPr id="22" name="TextBox 21"/>
          <p:cNvSpPr txBox="1"/>
          <p:nvPr/>
        </p:nvSpPr>
        <p:spPr>
          <a:xfrm>
            <a:off x="651086" y="1968695"/>
            <a:ext cx="1744394" cy="646331"/>
          </a:xfrm>
          <a:prstGeom prst="rect">
            <a:avLst/>
          </a:prstGeom>
          <a:noFill/>
        </p:spPr>
        <p:txBody>
          <a:bodyPr wrap="square" rtlCol="0">
            <a:spAutoFit/>
          </a:bodyPr>
          <a:lstStyle/>
          <a:p>
            <a:r>
              <a:rPr lang="en-US" sz="3600" b="1" dirty="0" smtClean="0">
                <a:solidFill>
                  <a:srgbClr val="FF0000"/>
                </a:solidFill>
              </a:rPr>
              <a:t>Worse</a:t>
            </a:r>
            <a:endParaRPr lang="en-US" sz="3600" b="1" dirty="0">
              <a:solidFill>
                <a:srgbClr val="FF0000"/>
              </a:solidFill>
            </a:endParaRPr>
          </a:p>
        </p:txBody>
      </p:sp>
      <p:sp>
        <p:nvSpPr>
          <p:cNvPr id="23" name="TextBox 22"/>
          <p:cNvSpPr txBox="1"/>
          <p:nvPr/>
        </p:nvSpPr>
        <p:spPr>
          <a:xfrm>
            <a:off x="6282510" y="3052299"/>
            <a:ext cx="1744394" cy="646331"/>
          </a:xfrm>
          <a:prstGeom prst="rect">
            <a:avLst/>
          </a:prstGeom>
          <a:noFill/>
        </p:spPr>
        <p:txBody>
          <a:bodyPr wrap="square" rtlCol="0">
            <a:spAutoFit/>
          </a:bodyPr>
          <a:lstStyle/>
          <a:p>
            <a:r>
              <a:rPr lang="en-US" sz="3600" b="1" dirty="0" smtClean="0">
                <a:solidFill>
                  <a:srgbClr val="FF0000"/>
                </a:solidFill>
              </a:rPr>
              <a:t>Worse</a:t>
            </a:r>
            <a:endParaRPr lang="en-US" sz="3600" b="1" dirty="0">
              <a:solidFill>
                <a:srgbClr val="FF0000"/>
              </a:solidFill>
            </a:endParaRPr>
          </a:p>
        </p:txBody>
      </p:sp>
      <p:sp>
        <p:nvSpPr>
          <p:cNvPr id="24" name="TextBox 23"/>
          <p:cNvSpPr txBox="1"/>
          <p:nvPr/>
        </p:nvSpPr>
        <p:spPr>
          <a:xfrm>
            <a:off x="4114859" y="2291861"/>
            <a:ext cx="1744394" cy="646331"/>
          </a:xfrm>
          <a:prstGeom prst="rect">
            <a:avLst/>
          </a:prstGeom>
          <a:noFill/>
        </p:spPr>
        <p:txBody>
          <a:bodyPr wrap="square" rtlCol="0">
            <a:spAutoFit/>
          </a:bodyPr>
          <a:lstStyle/>
          <a:p>
            <a:r>
              <a:rPr lang="en-US" sz="3600" b="1" dirty="0" smtClean="0">
                <a:solidFill>
                  <a:srgbClr val="FF0000"/>
                </a:solidFill>
              </a:rPr>
              <a:t>Better</a:t>
            </a:r>
            <a:endParaRPr lang="en-US" sz="3600" b="1" dirty="0">
              <a:solidFill>
                <a:srgbClr val="FF0000"/>
              </a:solidFill>
            </a:endParaRPr>
          </a:p>
        </p:txBody>
      </p:sp>
    </p:spTree>
    <p:extLst>
      <p:ext uri="{BB962C8B-B14F-4D97-AF65-F5344CB8AC3E}">
        <p14:creationId xmlns:p14="http://schemas.microsoft.com/office/powerpoint/2010/main" val="5233178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614" y="2487086"/>
            <a:ext cx="11290771" cy="1883827"/>
          </a:xfrm>
          <a:prstGeom prst="rect">
            <a:avLst/>
          </a:prstGeom>
        </p:spPr>
      </p:pic>
    </p:spTree>
    <p:extLst>
      <p:ext uri="{BB962C8B-B14F-4D97-AF65-F5344CB8AC3E}">
        <p14:creationId xmlns:p14="http://schemas.microsoft.com/office/powerpoint/2010/main" val="25850357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28103" y="218909"/>
            <a:ext cx="4900047" cy="539836"/>
          </a:xfrm>
          <a:prstGeom prst="rect">
            <a:avLst/>
          </a:prstGeom>
        </p:spPr>
      </p:pic>
      <p:pic>
        <p:nvPicPr>
          <p:cNvPr id="3" name="Picture 2"/>
          <p:cNvPicPr>
            <a:picLocks noChangeAspect="1"/>
          </p:cNvPicPr>
          <p:nvPr/>
        </p:nvPicPr>
        <p:blipFill>
          <a:blip r:embed="rId3"/>
          <a:stretch>
            <a:fillRect/>
          </a:stretch>
        </p:blipFill>
        <p:spPr>
          <a:xfrm>
            <a:off x="948058" y="1054099"/>
            <a:ext cx="11110591" cy="5695827"/>
          </a:xfrm>
          <a:prstGeom prst="rect">
            <a:avLst/>
          </a:prstGeom>
        </p:spPr>
      </p:pic>
    </p:spTree>
    <p:extLst>
      <p:ext uri="{BB962C8B-B14F-4D97-AF65-F5344CB8AC3E}">
        <p14:creationId xmlns:p14="http://schemas.microsoft.com/office/powerpoint/2010/main" val="355771822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4343400" y="1036020"/>
            <a:ext cx="457200" cy="441325"/>
          </a:xfrm>
        </p:spPr>
        <p:txBody>
          <a:bodyPr/>
          <a:lstStyle/>
          <a:p>
            <a:fld id="{83981ACE-D444-7044-8E7B-30A66CD9309B}" type="slidenum">
              <a:rPr lang="en-US"/>
              <a:pPr/>
              <a:t>89</a:t>
            </a:fld>
            <a:endParaRPr lang="en-US"/>
          </a:p>
        </p:txBody>
      </p:sp>
      <p:grpSp>
        <p:nvGrpSpPr>
          <p:cNvPr id="3" name="Group 41"/>
          <p:cNvGrpSpPr>
            <a:grpSpLocks/>
          </p:cNvGrpSpPr>
          <p:nvPr/>
        </p:nvGrpSpPr>
        <p:grpSpPr bwMode="auto">
          <a:xfrm>
            <a:off x="1043426" y="1219200"/>
            <a:ext cx="9690141" cy="4892675"/>
            <a:chOff x="96" y="768"/>
            <a:chExt cx="5664" cy="3082"/>
          </a:xfrm>
        </p:grpSpPr>
        <p:sp>
          <p:nvSpPr>
            <p:cNvPr id="4" name="Oval 7"/>
            <p:cNvSpPr>
              <a:spLocks noChangeArrowheads="1"/>
            </p:cNvSpPr>
            <p:nvPr/>
          </p:nvSpPr>
          <p:spPr bwMode="auto">
            <a:xfrm>
              <a:off x="2880" y="1920"/>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 name="Rectangle 8"/>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Oval 9"/>
            <p:cNvSpPr>
              <a:spLocks noChangeArrowheads="1"/>
            </p:cNvSpPr>
            <p:nvPr/>
          </p:nvSpPr>
          <p:spPr bwMode="auto">
            <a:xfrm>
              <a:off x="1008" y="12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Oval 10"/>
            <p:cNvSpPr>
              <a:spLocks noChangeArrowheads="1"/>
            </p:cNvSpPr>
            <p:nvPr/>
          </p:nvSpPr>
          <p:spPr bwMode="auto">
            <a:xfrm>
              <a:off x="1008" y="321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Oval 11"/>
            <p:cNvSpPr>
              <a:spLocks noChangeArrowheads="1"/>
            </p:cNvSpPr>
            <p:nvPr/>
          </p:nvSpPr>
          <p:spPr bwMode="auto">
            <a:xfrm>
              <a:off x="1008" y="21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Text Box 13"/>
            <p:cNvSpPr txBox="1">
              <a:spLocks noChangeArrowheads="1"/>
            </p:cNvSpPr>
            <p:nvPr/>
          </p:nvSpPr>
          <p:spPr bwMode="auto">
            <a:xfrm>
              <a:off x="96" y="2064"/>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0000FF"/>
                  </a:solidFill>
                </a:rPr>
                <a:t>Input</a:t>
              </a:r>
            </a:p>
            <a:p>
              <a:r>
                <a:rPr lang="en-US" sz="2000" dirty="0">
                  <a:solidFill>
                    <a:srgbClr val="0000FF"/>
                  </a:solidFill>
                </a:rPr>
                <a:t>signal</a:t>
              </a:r>
              <a:endParaRPr lang="en-US" sz="2000" dirty="0"/>
            </a:p>
          </p:txBody>
        </p:sp>
        <p:sp>
          <p:nvSpPr>
            <p:cNvPr id="11" name="Text Box 14"/>
            <p:cNvSpPr txBox="1">
              <a:spLocks noChangeArrowheads="1"/>
            </p:cNvSpPr>
            <p:nvPr/>
          </p:nvSpPr>
          <p:spPr bwMode="auto">
            <a:xfrm>
              <a:off x="1824" y="3408"/>
              <a:ext cx="7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0000FF"/>
                  </a:solidFill>
                </a:rPr>
                <a:t>Synaptic</a:t>
              </a:r>
            </a:p>
            <a:p>
              <a:r>
                <a:rPr lang="en-US" sz="2000">
                  <a:solidFill>
                    <a:srgbClr val="0000FF"/>
                  </a:solidFill>
                </a:rPr>
                <a:t>weights</a:t>
              </a:r>
              <a:endParaRPr lang="en-US" sz="2000"/>
            </a:p>
          </p:txBody>
        </p:sp>
        <p:sp>
          <p:nvSpPr>
            <p:cNvPr id="12" name="Text Box 15"/>
            <p:cNvSpPr txBox="1">
              <a:spLocks noChangeArrowheads="1"/>
            </p:cNvSpPr>
            <p:nvPr/>
          </p:nvSpPr>
          <p:spPr bwMode="auto">
            <a:xfrm>
              <a:off x="3024" y="2544"/>
              <a:ext cx="7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0000FF"/>
                  </a:solidFill>
                </a:rPr>
                <a:t>Summing</a:t>
              </a:r>
            </a:p>
            <a:p>
              <a:r>
                <a:rPr lang="en-US" sz="2000">
                  <a:solidFill>
                    <a:srgbClr val="0000FF"/>
                  </a:solidFill>
                </a:rPr>
                <a:t>function</a:t>
              </a:r>
              <a:endParaRPr lang="en-US" sz="2000"/>
            </a:p>
          </p:txBody>
        </p:sp>
        <p:sp>
          <p:nvSpPr>
            <p:cNvPr id="13" name="Text Box 16"/>
            <p:cNvSpPr txBox="1">
              <a:spLocks noChangeArrowheads="1"/>
            </p:cNvSpPr>
            <p:nvPr/>
          </p:nvSpPr>
          <p:spPr bwMode="auto">
            <a:xfrm>
              <a:off x="2928" y="768"/>
              <a:ext cx="4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solidFill>
                    <a:srgbClr val="0000FF"/>
                  </a:solidFill>
                </a:rPr>
                <a:t>Bias</a:t>
              </a:r>
            </a:p>
            <a:p>
              <a:pPr algn="ctr"/>
              <a:r>
                <a:rPr lang="en-US" i="1"/>
                <a:t>b</a:t>
              </a:r>
              <a:endParaRPr lang="en-US" sz="2000"/>
            </a:p>
          </p:txBody>
        </p:sp>
        <p:sp>
          <p:nvSpPr>
            <p:cNvPr id="14" name="Text Box 17"/>
            <p:cNvSpPr txBox="1">
              <a:spLocks noChangeArrowheads="1"/>
            </p:cNvSpPr>
            <p:nvPr/>
          </p:nvSpPr>
          <p:spPr bwMode="auto">
            <a:xfrm>
              <a:off x="4272" y="144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0000FF"/>
                  </a:solidFill>
                </a:rPr>
                <a:t>Activation</a:t>
              </a:r>
            </a:p>
            <a:p>
              <a:r>
                <a:rPr lang="en-US" sz="2000">
                  <a:solidFill>
                    <a:srgbClr val="0000FF"/>
                  </a:solidFill>
                </a:rPr>
                <a:t>function</a:t>
              </a:r>
              <a:endParaRPr lang="en-US" sz="2000"/>
            </a:p>
          </p:txBody>
        </p:sp>
        <p:sp>
          <p:nvSpPr>
            <p:cNvPr id="15" name="Text Box 18"/>
            <p:cNvSpPr txBox="1">
              <a:spLocks noChangeArrowheads="1"/>
            </p:cNvSpPr>
            <p:nvPr/>
          </p:nvSpPr>
          <p:spPr bwMode="auto">
            <a:xfrm>
              <a:off x="3552" y="1584"/>
              <a:ext cx="49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solidFill>
                    <a:srgbClr val="0000FF"/>
                  </a:solidFill>
                </a:rPr>
                <a:t>Local</a:t>
              </a:r>
            </a:p>
            <a:p>
              <a:pPr algn="ctr"/>
              <a:r>
                <a:rPr lang="en-US" sz="2000">
                  <a:solidFill>
                    <a:srgbClr val="0000FF"/>
                  </a:solidFill>
                </a:rPr>
                <a:t>Field</a:t>
              </a:r>
            </a:p>
            <a:p>
              <a:pPr algn="ctr"/>
              <a:r>
                <a:rPr lang="en-US" i="1"/>
                <a:t>v</a:t>
              </a:r>
              <a:endParaRPr lang="en-US" sz="2000"/>
            </a:p>
          </p:txBody>
        </p:sp>
        <p:sp>
          <p:nvSpPr>
            <p:cNvPr id="16" name="Text Box 19"/>
            <p:cNvSpPr txBox="1">
              <a:spLocks noChangeArrowheads="1"/>
            </p:cNvSpPr>
            <p:nvPr/>
          </p:nvSpPr>
          <p:spPr bwMode="auto">
            <a:xfrm>
              <a:off x="5165" y="1872"/>
              <a:ext cx="59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solidFill>
                    <a:srgbClr val="0000FF"/>
                  </a:solidFill>
                </a:rPr>
                <a:t>Output</a:t>
              </a:r>
            </a:p>
            <a:p>
              <a:pPr algn="ctr"/>
              <a:r>
                <a:rPr lang="en-US" i="1"/>
                <a:t>y</a:t>
              </a:r>
              <a:endParaRPr lang="en-US" sz="2000"/>
            </a:p>
          </p:txBody>
        </p:sp>
        <p:sp>
          <p:nvSpPr>
            <p:cNvPr id="17"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Text Box 28"/>
            <p:cNvSpPr txBox="1">
              <a:spLocks noChangeArrowheads="1"/>
            </p:cNvSpPr>
            <p:nvPr/>
          </p:nvSpPr>
          <p:spPr bwMode="auto">
            <a:xfrm>
              <a:off x="720" y="1152"/>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x</a:t>
              </a:r>
              <a:r>
                <a:rPr lang="en-US" i="1" baseline="-25000"/>
                <a:t>1</a:t>
              </a:r>
              <a:endParaRPr lang="en-US"/>
            </a:p>
          </p:txBody>
        </p:sp>
        <p:sp>
          <p:nvSpPr>
            <p:cNvPr id="26" name="Text Box 29"/>
            <p:cNvSpPr txBox="1">
              <a:spLocks noChangeArrowheads="1"/>
            </p:cNvSpPr>
            <p:nvPr/>
          </p:nvSpPr>
          <p:spPr bwMode="auto">
            <a:xfrm>
              <a:off x="720" y="2064"/>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x</a:t>
              </a:r>
              <a:r>
                <a:rPr lang="en-US" i="1" baseline="-25000"/>
                <a:t>2</a:t>
              </a:r>
              <a:endParaRPr lang="en-US"/>
            </a:p>
          </p:txBody>
        </p:sp>
        <p:sp>
          <p:nvSpPr>
            <p:cNvPr id="27" name="Text Box 30"/>
            <p:cNvSpPr txBox="1">
              <a:spLocks noChangeArrowheads="1"/>
            </p:cNvSpPr>
            <p:nvPr/>
          </p:nvSpPr>
          <p:spPr bwMode="auto">
            <a:xfrm>
              <a:off x="720" y="3120"/>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x</a:t>
              </a:r>
              <a:r>
                <a:rPr lang="en-US" i="1" baseline="-25000"/>
                <a:t>m</a:t>
              </a:r>
              <a:endParaRPr lang="en-US"/>
            </a:p>
          </p:txBody>
        </p:sp>
        <p:sp>
          <p:nvSpPr>
            <p:cNvPr id="28" name="Text Box 31"/>
            <p:cNvSpPr txBox="1">
              <a:spLocks noChangeArrowheads="1"/>
            </p:cNvSpPr>
            <p:nvPr/>
          </p:nvSpPr>
          <p:spPr bwMode="auto">
            <a:xfrm>
              <a:off x="1824" y="2064"/>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w</a:t>
              </a:r>
              <a:r>
                <a:rPr lang="en-US" i="1" baseline="-25000"/>
                <a:t>2</a:t>
              </a:r>
              <a:endParaRPr lang="en-US"/>
            </a:p>
          </p:txBody>
        </p:sp>
        <p:sp>
          <p:nvSpPr>
            <p:cNvPr id="29" name="Text Box 32"/>
            <p:cNvSpPr txBox="1">
              <a:spLocks noChangeArrowheads="1"/>
            </p:cNvSpPr>
            <p:nvPr/>
          </p:nvSpPr>
          <p:spPr bwMode="auto">
            <a:xfrm>
              <a:off x="1776" y="3120"/>
              <a:ext cx="362"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a:t>w</a:t>
              </a:r>
              <a:r>
                <a:rPr lang="en-US" i="1" baseline="-25000"/>
                <a:t>m</a:t>
              </a:r>
              <a:endParaRPr lang="en-US"/>
            </a:p>
          </p:txBody>
        </p:sp>
        <p:sp>
          <p:nvSpPr>
            <p:cNvPr id="30" name="Text Box 33"/>
            <p:cNvSpPr txBox="1">
              <a:spLocks noChangeArrowheads="1"/>
            </p:cNvSpPr>
            <p:nvPr/>
          </p:nvSpPr>
          <p:spPr bwMode="auto">
            <a:xfrm>
              <a:off x="1824" y="1200"/>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i="1"/>
                <a:t>w</a:t>
              </a:r>
              <a:r>
                <a:rPr lang="en-US" i="1" baseline="-25000"/>
                <a:t>1</a:t>
              </a:r>
              <a:endParaRPr lang="en-US"/>
            </a:p>
          </p:txBody>
        </p:sp>
        <p:sp>
          <p:nvSpPr>
            <p:cNvPr id="31" name="Oval 34"/>
            <p:cNvSpPr>
              <a:spLocks noChangeArrowheads="1"/>
            </p:cNvSpPr>
            <p:nvPr/>
          </p:nvSpPr>
          <p:spPr bwMode="auto">
            <a:xfrm>
              <a:off x="3072" y="120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35"/>
            <p:cNvSpPr>
              <a:spLocks noChangeShapeType="1"/>
            </p:cNvSpPr>
            <p:nvPr/>
          </p:nvSpPr>
          <p:spPr bwMode="auto">
            <a:xfrm>
              <a:off x="3120"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3" name="Object 36"/>
            <p:cNvGraphicFramePr>
              <a:graphicFrameLocks noChangeAspect="1"/>
            </p:cNvGraphicFramePr>
            <p:nvPr/>
          </p:nvGraphicFramePr>
          <p:xfrm>
            <a:off x="960" y="2448"/>
            <a:ext cx="230" cy="588"/>
          </p:xfrm>
          <a:graphic>
            <a:graphicData uri="http://schemas.openxmlformats.org/presentationml/2006/ole">
              <mc:AlternateContent xmlns:mc="http://schemas.openxmlformats.org/markup-compatibility/2006">
                <mc:Choice xmlns:v="urn:schemas-microsoft-com:vml" Requires="v">
                  <p:oleObj spid="_x0000_s3146" name="Equation" r:id="rId3" imgW="75960" imgH="190440" progId="Equation.3">
                    <p:embed/>
                  </p:oleObj>
                </mc:Choice>
                <mc:Fallback>
                  <p:oleObj name="Equation" r:id="rId3" imgW="75960" imgH="190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4" name="Object 37"/>
            <p:cNvGraphicFramePr>
              <a:graphicFrameLocks noChangeAspect="1"/>
            </p:cNvGraphicFramePr>
            <p:nvPr/>
          </p:nvGraphicFramePr>
          <p:xfrm>
            <a:off x="1872" y="2448"/>
            <a:ext cx="230" cy="588"/>
          </p:xfrm>
          <a:graphic>
            <a:graphicData uri="http://schemas.openxmlformats.org/presentationml/2006/ole">
              <mc:AlternateContent xmlns:mc="http://schemas.openxmlformats.org/markup-compatibility/2006">
                <mc:Choice xmlns:v="urn:schemas-microsoft-com:vml" Requires="v">
                  <p:oleObj spid="_x0000_s3147" name="Equation" r:id="rId5" imgW="75960" imgH="190440" progId="Equation.3">
                    <p:embed/>
                  </p:oleObj>
                </mc:Choice>
                <mc:Fallback>
                  <p:oleObj name="Equation" r:id="rId5" imgW="7596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5" name="Object 38"/>
            <p:cNvGraphicFramePr>
              <a:graphicFrameLocks noChangeAspect="1"/>
            </p:cNvGraphicFramePr>
            <p:nvPr/>
          </p:nvGraphicFramePr>
          <p:xfrm>
            <a:off x="2976" y="1968"/>
            <a:ext cx="576" cy="500"/>
          </p:xfrm>
          <a:graphic>
            <a:graphicData uri="http://schemas.openxmlformats.org/presentationml/2006/ole">
              <mc:AlternateContent xmlns:mc="http://schemas.openxmlformats.org/markup-compatibility/2006">
                <mc:Choice xmlns:v="urn:schemas-microsoft-com:vml" Requires="v">
                  <p:oleObj spid="_x0000_s3148" name="Equation" r:id="rId7" imgW="291960" imgH="253800" progId="Equation.3">
                    <p:embed/>
                  </p:oleObj>
                </mc:Choice>
                <mc:Fallback>
                  <p:oleObj name="Equation" r:id="rId7" imgW="29196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6" y="1968"/>
                          <a:ext cx="576"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6" name="Object 39"/>
            <p:cNvGraphicFramePr>
              <a:graphicFrameLocks noChangeAspect="1"/>
            </p:cNvGraphicFramePr>
            <p:nvPr/>
          </p:nvGraphicFramePr>
          <p:xfrm>
            <a:off x="4272" y="1968"/>
            <a:ext cx="576" cy="414"/>
          </p:xfrm>
          <a:graphic>
            <a:graphicData uri="http://schemas.openxmlformats.org/presentationml/2006/ole">
              <mc:AlternateContent xmlns:mc="http://schemas.openxmlformats.org/markup-compatibility/2006">
                <mc:Choice xmlns:v="urn:schemas-microsoft-com:vml" Requires="v">
                  <p:oleObj spid="_x0000_s3149" name="Equation" r:id="rId9" imgW="342720" imgH="203040" progId="Equation.3">
                    <p:embed/>
                  </p:oleObj>
                </mc:Choice>
                <mc:Fallback>
                  <p:oleObj name="Equation" r:id="rId9" imgW="34272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2" y="1968"/>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37" name="Rectangle 36"/>
          <p:cNvSpPr/>
          <p:nvPr/>
        </p:nvSpPr>
        <p:spPr>
          <a:xfrm>
            <a:off x="3632093" y="315850"/>
            <a:ext cx="3815212" cy="707886"/>
          </a:xfrm>
          <a:prstGeom prst="rect">
            <a:avLst/>
          </a:prstGeom>
        </p:spPr>
        <p:txBody>
          <a:bodyPr wrap="none">
            <a:spAutoFit/>
          </a:bodyPr>
          <a:lstStyle/>
          <a:p>
            <a:r>
              <a:rPr lang="en-US" sz="4000" dirty="0"/>
              <a:t>The </a:t>
            </a:r>
            <a:r>
              <a:rPr lang="en-US" sz="4000" dirty="0" smtClean="0"/>
              <a:t>Basic Neuron</a:t>
            </a:r>
            <a:endParaRPr lang="en-US" sz="4000" dirty="0"/>
          </a:p>
        </p:txBody>
      </p:sp>
      <p:sp>
        <p:nvSpPr>
          <p:cNvPr id="38" name="Oval 37"/>
          <p:cNvSpPr/>
          <p:nvPr/>
        </p:nvSpPr>
        <p:spPr>
          <a:xfrm>
            <a:off x="7811415" y="1512585"/>
            <a:ext cx="1738312" cy="3368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5346738" y="5022245"/>
            <a:ext cx="6295390" cy="1569660"/>
          </a:xfrm>
          <a:prstGeom prst="rect">
            <a:avLst/>
          </a:prstGeom>
          <a:noFill/>
        </p:spPr>
        <p:txBody>
          <a:bodyPr wrap="square" rtlCol="0">
            <a:spAutoFit/>
          </a:bodyPr>
          <a:lstStyle/>
          <a:p>
            <a:r>
              <a:rPr lang="en-US" sz="3200" b="1" dirty="0" smtClean="0">
                <a:solidFill>
                  <a:srgbClr val="FF0000"/>
                </a:solidFill>
              </a:rPr>
              <a:t>The Result of the Calculation with the Inputs, Weights, and Biases must </a:t>
            </a:r>
            <a:r>
              <a:rPr lang="en-US" sz="3200" b="1" u="sng" dirty="0" smtClean="0">
                <a:solidFill>
                  <a:srgbClr val="FF0000"/>
                </a:solidFill>
              </a:rPr>
              <a:t>exceed a Threshold to Activate</a:t>
            </a:r>
            <a:endParaRPr lang="en-US" sz="3200" b="1" u="sng" dirty="0">
              <a:solidFill>
                <a:srgbClr val="FF0000"/>
              </a:solidFill>
            </a:endParaRPr>
          </a:p>
        </p:txBody>
      </p:sp>
    </p:spTree>
    <p:extLst>
      <p:ext uri="{BB962C8B-B14F-4D97-AF65-F5344CB8AC3E}">
        <p14:creationId xmlns:p14="http://schemas.microsoft.com/office/powerpoint/2010/main" val="38746009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5314" y="289288"/>
            <a:ext cx="9181372" cy="6279424"/>
          </a:xfrm>
          <a:prstGeom prst="rect">
            <a:avLst/>
          </a:prstGeom>
        </p:spPr>
      </p:pic>
    </p:spTree>
    <p:extLst>
      <p:ext uri="{BB962C8B-B14F-4D97-AF65-F5344CB8AC3E}">
        <p14:creationId xmlns:p14="http://schemas.microsoft.com/office/powerpoint/2010/main" val="2272397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0228" y="0"/>
            <a:ext cx="11377865" cy="6858000"/>
          </a:xfrm>
          <a:prstGeom prst="rect">
            <a:avLst/>
          </a:prstGeom>
        </p:spPr>
      </p:pic>
    </p:spTree>
    <p:extLst>
      <p:ext uri="{BB962C8B-B14F-4D97-AF65-F5344CB8AC3E}">
        <p14:creationId xmlns:p14="http://schemas.microsoft.com/office/powerpoint/2010/main" val="15903309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872196" y="0"/>
            <a:ext cx="11319804" cy="69326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smtClean="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Can we do </a:t>
            </a:r>
            <a:r>
              <a:rPr kumimoji="0" lang="en-US" altLang="en-US" sz="4000" b="1" i="0" u="sng" strike="noStrike" cap="none" normalizeH="0" baseline="0" dirty="0" smtClean="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without an activation function</a:t>
            </a:r>
            <a:r>
              <a:rPr kumimoji="0" lang="en-US" altLang="en-US" sz="4000" b="1" i="0" u="none" strike="noStrike" cap="none" normalizeH="0" baseline="0" dirty="0" smtClean="0">
                <a:ln>
                  <a:noFill/>
                </a:ln>
                <a:solidFill>
                  <a:srgbClr val="333333"/>
                </a:solidFill>
                <a:effectLst/>
                <a:latin typeface="Arial" panose="020B0604020202020204" pitchFamily="34" charset="0"/>
                <a:ea typeface="Times New Roman" panose="02020603050405020304" pitchFamily="18"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sng"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1. When we </a:t>
            </a:r>
            <a:r>
              <a:rPr kumimoji="0" lang="en-US" altLang="en-US" sz="4000" b="1" i="0" u="sng"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do not have the activation function </a:t>
            </a:r>
            <a:r>
              <a:rPr kumimoji="0" lang="en-US" altLang="en-US" sz="40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the </a:t>
            </a:r>
            <a:r>
              <a:rPr kumimoji="0" lang="en-US" altLang="en-US" sz="4000" b="1" i="0" u="sng"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weights</a:t>
            </a:r>
            <a:r>
              <a:rPr kumimoji="0" lang="en-US" altLang="en-US" sz="4000" i="0" strike="noStrike" cap="none" normalizeH="0" baseline="0" dirty="0" smtClean="0">
                <a:ln>
                  <a:noFill/>
                </a:ln>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sz="4000" b="1" i="0" u="sng"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bias would simply do a linear transformation.</a:t>
            </a:r>
            <a:endParaRPr kumimoji="0" lang="en-US" altLang="en-US" sz="40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	And</a:t>
            </a:r>
            <a:r>
              <a:rPr kumimoji="0" lang="en-US" altLang="en-US" sz="3600" b="0" i="0" u="none" strike="noStrike" cap="none" normalizeH="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36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is </a:t>
            </a:r>
            <a:r>
              <a:rPr kumimoji="0" lang="en-US" altLang="en-US" sz="3600" b="1" i="0" u="sng"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limited in its capacity to solve complex </a:t>
            </a:r>
            <a:r>
              <a:rPr kumimoji="0" lang="en-US" altLang="en-US" sz="3600" b="1" i="0"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3600" b="1" i="0" u="sng"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problems</a:t>
            </a:r>
            <a:r>
              <a:rPr kumimoji="0" lang="en-US" altLang="en-US" sz="32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2. A </a:t>
            </a:r>
            <a:r>
              <a:rPr kumimoji="0" lang="en-US" altLang="en-US" sz="3200" b="1" i="0" u="none"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neural network </a:t>
            </a:r>
            <a:r>
              <a:rPr kumimoji="0" lang="en-US" altLang="en-US" sz="3600" b="1" i="0" u="sng"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without an activation function is essentially just a linear regression model</a:t>
            </a:r>
            <a:r>
              <a:rPr kumimoji="0" lang="en-US" altLang="en-US" sz="32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 The </a:t>
            </a:r>
            <a:r>
              <a:rPr kumimoji="0" lang="en-US" altLang="en-US" sz="3200" b="1"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activation function does the non-linear 	transformation </a:t>
            </a:r>
            <a:r>
              <a:rPr kumimoji="0" lang="en-US" altLang="en-US" sz="32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to the input </a:t>
            </a:r>
            <a:r>
              <a:rPr kumimoji="0" lang="en-US" altLang="en-US" sz="3200" b="1" i="0" u="none"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making it </a:t>
            </a:r>
            <a:r>
              <a:rPr kumimoji="0" lang="en-US" altLang="en-US" sz="3600" b="1" i="0" u="sng"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capable to learn</a:t>
            </a:r>
            <a:r>
              <a:rPr kumimoji="0" lang="en-US" altLang="en-US" sz="3600" b="1" i="0" u="sng"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 and </a:t>
            </a:r>
            <a:r>
              <a:rPr kumimoji="0" lang="en-US" altLang="en-US" sz="3600" b="1" i="0" u="sng"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cs typeface="Arial" panose="020B0604020202020204" pitchFamily="34" charset="0"/>
              </a:rPr>
              <a:t>perform more complex tasks</a:t>
            </a:r>
            <a:r>
              <a:rPr kumimoji="0" lang="en-US" altLang="en-US" sz="3200" b="0" i="0" u="none" strike="noStrike" cap="none" normalizeH="0" baseline="0" dirty="0" smtClean="0">
                <a:ln>
                  <a:noFill/>
                </a:ln>
                <a:solidFill>
                  <a:srgbClr val="595858"/>
                </a:solidFill>
                <a:effectLst/>
                <a:latin typeface="Arial" panose="020B0604020202020204" pitchFamily="34" charset="0"/>
                <a:ea typeface="Times New Roman" panose="02020603050405020304" pitchFamily="18" charset="0"/>
                <a:cs typeface="Arial" panose="020B0604020202020204" pitchFamily="34" charset="0"/>
              </a:rPr>
              <a:t>. </a:t>
            </a:r>
          </a:p>
        </p:txBody>
      </p:sp>
    </p:spTree>
    <p:extLst>
      <p:ext uri="{BB962C8B-B14F-4D97-AF65-F5344CB8AC3E}">
        <p14:creationId xmlns:p14="http://schemas.microsoft.com/office/powerpoint/2010/main" val="23485854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2023" y="872196"/>
            <a:ext cx="10592973" cy="5847755"/>
          </a:xfrm>
          <a:prstGeom prst="rect">
            <a:avLst/>
          </a:prstGeom>
        </p:spPr>
        <p:txBody>
          <a:bodyPr wrap="square">
            <a:spAutoFit/>
          </a:bodyPr>
          <a:lstStyle/>
          <a:p>
            <a:pPr lvl="0" eaLnBrk="0" fontAlgn="base" hangingPunct="0">
              <a:spcBef>
                <a:spcPct val="0"/>
              </a:spcBef>
              <a:spcAft>
                <a:spcPct val="0"/>
              </a:spcAft>
            </a:pPr>
            <a:r>
              <a:rPr lang="en-US" altLang="en-US" sz="3600" dirty="0">
                <a:solidFill>
                  <a:srgbClr val="595858"/>
                </a:solidFill>
                <a:latin typeface="Arial" panose="020B0604020202020204" pitchFamily="34" charset="0"/>
                <a:ea typeface="Times New Roman" panose="02020603050405020304" pitchFamily="18" charset="0"/>
                <a:cs typeface="Arial" panose="020B0604020202020204" pitchFamily="34" charset="0"/>
              </a:rPr>
              <a:t>3. We would </a:t>
            </a:r>
            <a:r>
              <a:rPr lang="en-US" altLang="en-US" sz="36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want our neural networks to work on complicated tasks</a:t>
            </a:r>
            <a:r>
              <a:rPr lang="en-US" altLang="en-US" sz="3600" b="1" dirty="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altLang="en-US" sz="3600" b="1" dirty="0" smtClean="0">
                <a:solidFill>
                  <a:srgbClr val="FF0000"/>
                </a:solidFill>
                <a:latin typeface="Arial" panose="020B0604020202020204" pitchFamily="34" charset="0"/>
                <a:ea typeface="Times New Roman" panose="02020603050405020304" pitchFamily="18" charset="0"/>
                <a:cs typeface="Arial" panose="020B0604020202020204" pitchFamily="34" charset="0"/>
              </a:rPr>
              <a:t> </a:t>
            </a:r>
            <a:r>
              <a:rPr lang="en-US" altLang="en-US" sz="3600" dirty="0" smtClean="0">
                <a:solidFill>
                  <a:srgbClr val="595858"/>
                </a:solidFill>
                <a:latin typeface="Arial" panose="020B0604020202020204" pitchFamily="34" charset="0"/>
                <a:ea typeface="Times New Roman" panose="02020603050405020304" pitchFamily="18" charset="0"/>
                <a:cs typeface="Arial" panose="020B0604020202020204" pitchFamily="34" charset="0"/>
              </a:rPr>
              <a:t>like </a:t>
            </a:r>
            <a:r>
              <a:rPr lang="en-US" altLang="en-US" sz="4000" b="1" u="sng" dirty="0" smtClean="0">
                <a:solidFill>
                  <a:srgbClr val="FF0000"/>
                </a:solidFill>
                <a:latin typeface="Arial" panose="020B0604020202020204" pitchFamily="34" charset="0"/>
                <a:ea typeface="Times New Roman" panose="02020603050405020304" pitchFamily="18" charset="0"/>
                <a:cs typeface="Arial" panose="020B0604020202020204" pitchFamily="34" charset="0"/>
              </a:rPr>
              <a:t>language </a:t>
            </a:r>
            <a:r>
              <a:rPr lang="en-US" altLang="en-US" sz="40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translations </a:t>
            </a:r>
            <a:r>
              <a:rPr lang="en-US" altLang="en-US" sz="4000" dirty="0">
                <a:solidFill>
                  <a:srgbClr val="595858"/>
                </a:solidFill>
                <a:latin typeface="Arial" panose="020B0604020202020204" pitchFamily="34" charset="0"/>
                <a:ea typeface="Times New Roman" panose="02020603050405020304" pitchFamily="18" charset="0"/>
                <a:cs typeface="Arial" panose="020B0604020202020204" pitchFamily="34" charset="0"/>
              </a:rPr>
              <a:t>and </a:t>
            </a:r>
            <a:r>
              <a:rPr lang="en-US" altLang="en-US" sz="40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image classifications</a:t>
            </a:r>
            <a:r>
              <a:rPr lang="en-US" altLang="en-US" sz="3600" dirty="0">
                <a:solidFill>
                  <a:srgbClr val="595858"/>
                </a:solidFill>
                <a:latin typeface="Arial" panose="020B0604020202020204" pitchFamily="34" charset="0"/>
                <a:ea typeface="Times New Roman" panose="02020603050405020304" pitchFamily="18" charset="0"/>
                <a:cs typeface="Arial" panose="020B0604020202020204" pitchFamily="34" charset="0"/>
              </a:rPr>
              <a:t>. Linear </a:t>
            </a:r>
            <a:r>
              <a:rPr lang="en-US" altLang="en-US" sz="3600" dirty="0" smtClean="0">
                <a:solidFill>
                  <a:srgbClr val="595858"/>
                </a:solidFill>
                <a:latin typeface="Arial" panose="020B0604020202020204" pitchFamily="34" charset="0"/>
                <a:ea typeface="Times New Roman" panose="02020603050405020304" pitchFamily="18" charset="0"/>
                <a:cs typeface="Arial" panose="020B0604020202020204" pitchFamily="34" charset="0"/>
              </a:rPr>
              <a:t>transformations </a:t>
            </a:r>
            <a:r>
              <a:rPr lang="en-US" altLang="en-US" sz="3600" dirty="0">
                <a:solidFill>
                  <a:srgbClr val="595858"/>
                </a:solidFill>
                <a:latin typeface="Arial" panose="020B0604020202020204" pitchFamily="34" charset="0"/>
                <a:ea typeface="Times New Roman" panose="02020603050405020304" pitchFamily="18" charset="0"/>
                <a:cs typeface="Arial" panose="020B0604020202020204" pitchFamily="34" charset="0"/>
              </a:rPr>
              <a:t>would never be able to perform such tasks.</a:t>
            </a:r>
          </a:p>
          <a:p>
            <a:pPr lvl="0" eaLnBrk="0" fontAlgn="base" hangingPunct="0">
              <a:spcBef>
                <a:spcPct val="0"/>
              </a:spcBef>
              <a:spcAft>
                <a:spcPct val="0"/>
              </a:spcAft>
            </a:pPr>
            <a:endParaRPr lang="en-US" altLang="en-US" sz="600" dirty="0"/>
          </a:p>
          <a:p>
            <a:pPr lvl="0" eaLnBrk="0" fontAlgn="base" hangingPunct="0">
              <a:spcBef>
                <a:spcPct val="0"/>
              </a:spcBef>
              <a:spcAft>
                <a:spcPct val="0"/>
              </a:spcAft>
            </a:pPr>
            <a:r>
              <a:rPr lang="en-US" altLang="en-US" sz="3600" b="1" dirty="0">
                <a:solidFill>
                  <a:srgbClr val="FF0000"/>
                </a:solidFill>
                <a:latin typeface="Arial" panose="020B0604020202020204" pitchFamily="34" charset="0"/>
                <a:ea typeface="Times New Roman" panose="02020603050405020304" pitchFamily="18" charset="0"/>
                <a:cs typeface="Arial" panose="020B0604020202020204" pitchFamily="34" charset="0"/>
              </a:rPr>
              <a:t>4. </a:t>
            </a:r>
            <a:r>
              <a:rPr lang="en-US" altLang="en-US" sz="36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Activation functions </a:t>
            </a:r>
            <a:r>
              <a:rPr lang="en-US" altLang="en-US" sz="3600" b="1" u="sng" dirty="0" smtClean="0">
                <a:solidFill>
                  <a:srgbClr val="FF0000"/>
                </a:solidFill>
                <a:latin typeface="Arial" panose="020B0604020202020204" pitchFamily="34" charset="0"/>
                <a:ea typeface="Times New Roman" panose="02020603050405020304" pitchFamily="18" charset="0"/>
                <a:cs typeface="Arial" panose="020B0604020202020204" pitchFamily="34" charset="0"/>
              </a:rPr>
              <a:t>- make </a:t>
            </a:r>
            <a:r>
              <a:rPr lang="en-US" altLang="en-US" sz="36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the back-propagation possible </a:t>
            </a:r>
            <a:r>
              <a:rPr lang="en-US" altLang="en-US" sz="3600" dirty="0">
                <a:solidFill>
                  <a:srgbClr val="595858"/>
                </a:solidFill>
                <a:latin typeface="Arial" panose="020B0604020202020204" pitchFamily="34" charset="0"/>
                <a:ea typeface="Times New Roman" panose="02020603050405020304" pitchFamily="18" charset="0"/>
                <a:cs typeface="Arial" panose="020B0604020202020204" pitchFamily="34" charset="0"/>
              </a:rPr>
              <a:t>since the </a:t>
            </a:r>
            <a:r>
              <a:rPr lang="en-US" altLang="en-US" sz="36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gradients are </a:t>
            </a:r>
            <a:r>
              <a:rPr lang="en-US" altLang="en-US" sz="3600" b="1" u="sng" dirty="0" smtClean="0">
                <a:solidFill>
                  <a:srgbClr val="FF0000"/>
                </a:solidFill>
                <a:latin typeface="Arial" panose="020B0604020202020204" pitchFamily="34" charset="0"/>
                <a:ea typeface="Times New Roman" panose="02020603050405020304" pitchFamily="18" charset="0"/>
                <a:cs typeface="Arial" panose="020B0604020202020204" pitchFamily="34" charset="0"/>
              </a:rPr>
              <a:t>supplied </a:t>
            </a:r>
            <a:r>
              <a:rPr lang="en-US" altLang="en-US" sz="3600" b="1" u="sng" dirty="0">
                <a:solidFill>
                  <a:srgbClr val="FF0000"/>
                </a:solidFill>
                <a:latin typeface="Arial" panose="020B0604020202020204" pitchFamily="34" charset="0"/>
                <a:ea typeface="Times New Roman" panose="02020603050405020304" pitchFamily="18" charset="0"/>
                <a:cs typeface="Arial" panose="020B0604020202020204" pitchFamily="34" charset="0"/>
              </a:rPr>
              <a:t>along with the error to update the weigh</a:t>
            </a:r>
            <a:r>
              <a:rPr lang="en-US" altLang="en-US" sz="3600" u="sng" dirty="0">
                <a:solidFill>
                  <a:srgbClr val="FF0000"/>
                </a:solidFill>
                <a:latin typeface="Arial" panose="020B0604020202020204" pitchFamily="34" charset="0"/>
                <a:ea typeface="Times New Roman" panose="02020603050405020304" pitchFamily="18" charset="0"/>
                <a:cs typeface="Arial" panose="020B0604020202020204" pitchFamily="34" charset="0"/>
              </a:rPr>
              <a:t>ts</a:t>
            </a:r>
            <a:r>
              <a:rPr lang="en-US" altLang="en-US" sz="3600" u="sng" dirty="0">
                <a:solidFill>
                  <a:srgbClr val="595858"/>
                </a:solidFill>
                <a:latin typeface="Arial" panose="020B0604020202020204" pitchFamily="34" charset="0"/>
                <a:ea typeface="Times New Roman" panose="02020603050405020304" pitchFamily="18" charset="0"/>
                <a:cs typeface="Arial" panose="020B0604020202020204" pitchFamily="34" charset="0"/>
              </a:rPr>
              <a:t> and </a:t>
            </a:r>
            <a:r>
              <a:rPr lang="en-US" altLang="en-US" sz="3600" u="sng" dirty="0">
                <a:solidFill>
                  <a:srgbClr val="FF0000"/>
                </a:solidFill>
                <a:latin typeface="Arial" panose="020B0604020202020204" pitchFamily="34" charset="0"/>
                <a:ea typeface="Times New Roman" panose="02020603050405020304" pitchFamily="18" charset="0"/>
                <a:cs typeface="Arial" panose="020B0604020202020204" pitchFamily="34" charset="0"/>
              </a:rPr>
              <a:t>biases</a:t>
            </a:r>
            <a:r>
              <a:rPr lang="en-US" altLang="en-US" sz="3600" dirty="0">
                <a:solidFill>
                  <a:srgbClr val="595858"/>
                </a:solidFill>
                <a:latin typeface="Arial" panose="020B0604020202020204" pitchFamily="34" charset="0"/>
                <a:ea typeface="Times New Roman" panose="02020603050405020304" pitchFamily="18" charset="0"/>
                <a:cs typeface="Arial" panose="020B0604020202020204" pitchFamily="34" charset="0"/>
              </a:rPr>
              <a:t>. Without the </a:t>
            </a:r>
            <a:r>
              <a:rPr lang="en-US" altLang="en-US" sz="3600" dirty="0" smtClean="0">
                <a:solidFill>
                  <a:srgbClr val="595858"/>
                </a:solidFill>
                <a:latin typeface="Arial" panose="020B0604020202020204" pitchFamily="34" charset="0"/>
                <a:ea typeface="Times New Roman" panose="02020603050405020304" pitchFamily="18" charset="0"/>
                <a:cs typeface="Arial" panose="020B0604020202020204" pitchFamily="34" charset="0"/>
              </a:rPr>
              <a:t>differentiable </a:t>
            </a:r>
            <a:r>
              <a:rPr lang="en-US" altLang="en-US" sz="3600" dirty="0">
                <a:solidFill>
                  <a:srgbClr val="595858"/>
                </a:solidFill>
                <a:latin typeface="Arial" panose="020B0604020202020204" pitchFamily="34" charset="0"/>
                <a:ea typeface="Times New Roman" panose="02020603050405020304" pitchFamily="18" charset="0"/>
                <a:cs typeface="Arial" panose="020B0604020202020204" pitchFamily="34" charset="0"/>
              </a:rPr>
              <a:t>non linear function, this would not be possible.</a:t>
            </a:r>
          </a:p>
        </p:txBody>
      </p:sp>
      <p:sp>
        <p:nvSpPr>
          <p:cNvPr id="3" name="Rectangle 2"/>
          <p:cNvSpPr/>
          <p:nvPr/>
        </p:nvSpPr>
        <p:spPr>
          <a:xfrm>
            <a:off x="2286586" y="0"/>
            <a:ext cx="7736926" cy="707886"/>
          </a:xfrm>
          <a:prstGeom prst="rect">
            <a:avLst/>
          </a:prstGeom>
        </p:spPr>
        <p:txBody>
          <a:bodyPr wrap="none">
            <a:spAutoFit/>
          </a:bodyPr>
          <a:lstStyle/>
          <a:p>
            <a:r>
              <a:rPr lang="en-US" altLang="en-US" sz="4000" b="1" u="sng" dirty="0">
                <a:solidFill>
                  <a:srgbClr val="333333"/>
                </a:solidFill>
                <a:latin typeface="Arial" panose="020B0604020202020204" pitchFamily="34" charset="0"/>
                <a:ea typeface="Times New Roman" panose="02020603050405020304" pitchFamily="18" charset="0"/>
                <a:cs typeface="Arial" panose="020B0604020202020204" pitchFamily="34" charset="0"/>
              </a:rPr>
              <a:t>W</a:t>
            </a:r>
            <a:r>
              <a:rPr lang="en-US" altLang="en-US" sz="4000" b="1" u="sng"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ithout </a:t>
            </a:r>
            <a:r>
              <a:rPr lang="en-US" altLang="en-US" sz="4000" b="1" u="sng" dirty="0">
                <a:solidFill>
                  <a:srgbClr val="333333"/>
                </a:solidFill>
                <a:latin typeface="Arial" panose="020B0604020202020204" pitchFamily="34" charset="0"/>
                <a:ea typeface="Times New Roman" panose="02020603050405020304" pitchFamily="18" charset="0"/>
                <a:cs typeface="Arial" panose="020B0604020202020204" pitchFamily="34" charset="0"/>
              </a:rPr>
              <a:t>an </a:t>
            </a:r>
            <a:r>
              <a:rPr lang="en-US" altLang="en-US" sz="4000" b="1" u="sng"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Activation </a:t>
            </a:r>
            <a:r>
              <a:rPr lang="en-US" altLang="en-US" sz="4000" b="1" u="sng" dirty="0">
                <a:solidFill>
                  <a:srgbClr val="333333"/>
                </a:solidFill>
                <a:latin typeface="Arial" panose="020B0604020202020204" pitchFamily="34" charset="0"/>
                <a:ea typeface="Times New Roman" panose="02020603050405020304" pitchFamily="18" charset="0"/>
                <a:cs typeface="Arial" panose="020B0604020202020204" pitchFamily="34" charset="0"/>
              </a:rPr>
              <a:t>F</a:t>
            </a:r>
            <a:r>
              <a:rPr lang="en-US" altLang="en-US" sz="4000" b="1" u="sng" dirty="0" smtClean="0">
                <a:solidFill>
                  <a:srgbClr val="333333"/>
                </a:solidFill>
                <a:latin typeface="Arial" panose="020B0604020202020204" pitchFamily="34" charset="0"/>
                <a:ea typeface="Times New Roman" panose="02020603050405020304" pitchFamily="18" charset="0"/>
                <a:cs typeface="Arial" panose="020B0604020202020204" pitchFamily="34" charset="0"/>
              </a:rPr>
              <a:t>unction</a:t>
            </a:r>
            <a:endParaRPr lang="en-US" sz="4000" dirty="0"/>
          </a:p>
        </p:txBody>
      </p:sp>
    </p:spTree>
    <p:extLst>
      <p:ext uri="{BB962C8B-B14F-4D97-AF65-F5344CB8AC3E}">
        <p14:creationId xmlns:p14="http://schemas.microsoft.com/office/powerpoint/2010/main" val="8703022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5961" y="393377"/>
            <a:ext cx="9433560" cy="6464623"/>
          </a:xfrm>
          <a:prstGeom prst="rect">
            <a:avLst/>
          </a:prstGeom>
        </p:spPr>
      </p:pic>
      <p:sp>
        <p:nvSpPr>
          <p:cNvPr id="4" name="Rectangle 3"/>
          <p:cNvSpPr/>
          <p:nvPr/>
        </p:nvSpPr>
        <p:spPr>
          <a:xfrm>
            <a:off x="1630873" y="-67396"/>
            <a:ext cx="7825989" cy="769441"/>
          </a:xfrm>
          <a:prstGeom prst="rect">
            <a:avLst/>
          </a:prstGeom>
        </p:spPr>
        <p:txBody>
          <a:bodyPr wrap="none">
            <a:spAutoFit/>
          </a:bodyPr>
          <a:lstStyle/>
          <a:p>
            <a:r>
              <a:rPr lang="en-US" sz="4400" b="1" dirty="0" smtClean="0">
                <a:solidFill>
                  <a:srgbClr val="FF0000"/>
                </a:solidFill>
              </a:rPr>
              <a:t>Six  Popular </a:t>
            </a:r>
            <a:r>
              <a:rPr lang="ru-RU" sz="4400" b="1" dirty="0" smtClean="0">
                <a:solidFill>
                  <a:srgbClr val="FF0000"/>
                </a:solidFill>
              </a:rPr>
              <a:t>Activation </a:t>
            </a:r>
            <a:r>
              <a:rPr lang="ru-RU" sz="4400" b="1" dirty="0">
                <a:solidFill>
                  <a:srgbClr val="FF0000"/>
                </a:solidFill>
              </a:rPr>
              <a:t>Function</a:t>
            </a:r>
            <a:r>
              <a:rPr lang="en-US" sz="4400" b="1" dirty="0">
                <a:solidFill>
                  <a:srgbClr val="FF0000"/>
                </a:solidFill>
              </a:rPr>
              <a:t>s</a:t>
            </a:r>
          </a:p>
        </p:txBody>
      </p:sp>
    </p:spTree>
    <p:extLst>
      <p:ext uri="{BB962C8B-B14F-4D97-AF65-F5344CB8AC3E}">
        <p14:creationId xmlns:p14="http://schemas.microsoft.com/office/powerpoint/2010/main" val="426664197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470" y="176593"/>
            <a:ext cx="11580530" cy="6263513"/>
          </a:xfrm>
          <a:prstGeom prst="rect">
            <a:avLst/>
          </a:prstGeom>
        </p:spPr>
      </p:pic>
    </p:spTree>
    <p:extLst>
      <p:ext uri="{BB962C8B-B14F-4D97-AF65-F5344CB8AC3E}">
        <p14:creationId xmlns:p14="http://schemas.microsoft.com/office/powerpoint/2010/main" val="389248802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3421" y="0"/>
            <a:ext cx="11567548" cy="6787662"/>
          </a:xfrm>
          <a:prstGeom prst="rect">
            <a:avLst/>
          </a:prstGeom>
        </p:spPr>
      </p:pic>
      <p:sp>
        <p:nvSpPr>
          <p:cNvPr id="3" name="TextBox 2"/>
          <p:cNvSpPr txBox="1"/>
          <p:nvPr/>
        </p:nvSpPr>
        <p:spPr>
          <a:xfrm>
            <a:off x="4859765" y="21075"/>
            <a:ext cx="7147356" cy="584775"/>
          </a:xfrm>
          <a:prstGeom prst="rect">
            <a:avLst/>
          </a:prstGeom>
          <a:noFill/>
        </p:spPr>
        <p:txBody>
          <a:bodyPr wrap="square" rtlCol="0">
            <a:spAutoFit/>
          </a:bodyPr>
          <a:lstStyle/>
          <a:p>
            <a:r>
              <a:rPr lang="en-US" sz="3200" b="1" dirty="0" smtClean="0">
                <a:solidFill>
                  <a:srgbClr val="FF0000"/>
                </a:solidFill>
              </a:rPr>
              <a:t>Four Popular Activation Functions</a:t>
            </a:r>
            <a:endParaRPr lang="en-US" sz="3200" b="1" dirty="0">
              <a:solidFill>
                <a:srgbClr val="FF0000"/>
              </a:solidFill>
            </a:endParaRPr>
          </a:p>
        </p:txBody>
      </p:sp>
      <p:cxnSp>
        <p:nvCxnSpPr>
          <p:cNvPr id="5" name="Straight Connector 4"/>
          <p:cNvCxnSpPr/>
          <p:nvPr/>
        </p:nvCxnSpPr>
        <p:spPr>
          <a:xfrm flipV="1">
            <a:off x="1468618" y="4604273"/>
            <a:ext cx="2076226" cy="161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556472" y="5260489"/>
            <a:ext cx="2305723" cy="12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509855" y="5805544"/>
            <a:ext cx="792481" cy="35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953465" y="5805544"/>
            <a:ext cx="25011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56472" y="6309360"/>
            <a:ext cx="2848984" cy="233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253516" y="5273040"/>
            <a:ext cx="1717639" cy="125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619173" y="5247937"/>
            <a:ext cx="1717639" cy="125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845646" y="4612341"/>
            <a:ext cx="1717639" cy="125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878132" y="557005"/>
            <a:ext cx="8313868" cy="646331"/>
          </a:xfrm>
          <a:prstGeom prst="rect">
            <a:avLst/>
          </a:prstGeom>
          <a:noFill/>
        </p:spPr>
        <p:txBody>
          <a:bodyPr wrap="square" rtlCol="0">
            <a:spAutoFit/>
          </a:bodyPr>
          <a:lstStyle/>
          <a:p>
            <a:r>
              <a:rPr lang="en-US" sz="3600" b="1" dirty="0" smtClean="0">
                <a:solidFill>
                  <a:srgbClr val="FF0000"/>
                </a:solidFill>
              </a:rPr>
              <a:t>Bias,     </a:t>
            </a:r>
            <a:r>
              <a:rPr lang="en-US" sz="3600" b="1" dirty="0" err="1" smtClean="0">
                <a:solidFill>
                  <a:srgbClr val="FF0000"/>
                </a:solidFill>
              </a:rPr>
              <a:t>Tahn</a:t>
            </a:r>
            <a:r>
              <a:rPr lang="en-US" sz="3600" b="1" dirty="0" smtClean="0">
                <a:solidFill>
                  <a:srgbClr val="FF0000"/>
                </a:solidFill>
              </a:rPr>
              <a:t>,         Sigmoid,    and </a:t>
            </a:r>
            <a:r>
              <a:rPr lang="en-US" sz="3600" b="1" dirty="0" err="1" smtClean="0">
                <a:solidFill>
                  <a:srgbClr val="FF0000"/>
                </a:solidFill>
              </a:rPr>
              <a:t>ReLU</a:t>
            </a:r>
            <a:endParaRPr lang="en-US" sz="3600" b="1" dirty="0">
              <a:solidFill>
                <a:srgbClr val="FF0000"/>
              </a:solidFill>
            </a:endParaRPr>
          </a:p>
        </p:txBody>
      </p:sp>
    </p:spTree>
    <p:extLst>
      <p:ext uri="{BB962C8B-B14F-4D97-AF65-F5344CB8AC3E}">
        <p14:creationId xmlns:p14="http://schemas.microsoft.com/office/powerpoint/2010/main" val="40002042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936" y="41031"/>
            <a:ext cx="11871064" cy="6816969"/>
          </a:xfrm>
          <a:prstGeom prst="rect">
            <a:avLst/>
          </a:prstGeom>
        </p:spPr>
      </p:pic>
      <p:cxnSp>
        <p:nvCxnSpPr>
          <p:cNvPr id="4" name="Straight Connector 3"/>
          <p:cNvCxnSpPr/>
          <p:nvPr/>
        </p:nvCxnSpPr>
        <p:spPr>
          <a:xfrm flipV="1">
            <a:off x="320936" y="754828"/>
            <a:ext cx="2305723" cy="125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395421" y="2517290"/>
            <a:ext cx="2915323" cy="322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585934" y="4781774"/>
            <a:ext cx="2268071" cy="17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076739" y="5233595"/>
            <a:ext cx="3804621" cy="412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53082" y="5825268"/>
            <a:ext cx="2915323" cy="161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350598" y="6391836"/>
            <a:ext cx="2268071" cy="17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49712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4886" y="916971"/>
            <a:ext cx="11457114" cy="5024057"/>
          </a:xfrm>
          <a:prstGeom prst="rect">
            <a:avLst/>
          </a:prstGeom>
        </p:spPr>
      </p:pic>
      <p:pic>
        <p:nvPicPr>
          <p:cNvPr id="3" name="Picture 2"/>
          <p:cNvPicPr>
            <a:picLocks noChangeAspect="1"/>
          </p:cNvPicPr>
          <p:nvPr/>
        </p:nvPicPr>
        <p:blipFill>
          <a:blip r:embed="rId3"/>
          <a:stretch>
            <a:fillRect/>
          </a:stretch>
        </p:blipFill>
        <p:spPr>
          <a:xfrm>
            <a:off x="6500813" y="3911600"/>
            <a:ext cx="3784968" cy="1303337"/>
          </a:xfrm>
          <a:prstGeom prst="rect">
            <a:avLst/>
          </a:prstGeom>
        </p:spPr>
      </p:pic>
    </p:spTree>
    <p:extLst>
      <p:ext uri="{BB962C8B-B14F-4D97-AF65-F5344CB8AC3E}">
        <p14:creationId xmlns:p14="http://schemas.microsoft.com/office/powerpoint/2010/main" val="10047053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4394" y="806875"/>
            <a:ext cx="11737605" cy="5244249"/>
          </a:xfrm>
          <a:prstGeom prst="rect">
            <a:avLst/>
          </a:prstGeom>
        </p:spPr>
      </p:pic>
    </p:spTree>
    <p:extLst>
      <p:ext uri="{BB962C8B-B14F-4D97-AF65-F5344CB8AC3E}">
        <p14:creationId xmlns:p14="http://schemas.microsoft.com/office/powerpoint/2010/main" val="77295692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1472" y="548640"/>
            <a:ext cx="11350528" cy="5760720"/>
          </a:xfrm>
          <a:prstGeom prst="rect">
            <a:avLst/>
          </a:prstGeom>
        </p:spPr>
      </p:pic>
    </p:spTree>
    <p:extLst>
      <p:ext uri="{BB962C8B-B14F-4D97-AF65-F5344CB8AC3E}">
        <p14:creationId xmlns:p14="http://schemas.microsoft.com/office/powerpoint/2010/main" val="1183405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1831</TotalTime>
  <Words>2371</Words>
  <Application>Microsoft Office PowerPoint</Application>
  <PresentationFormat>Widescreen</PresentationFormat>
  <Paragraphs>419</Paragraphs>
  <Slides>123</Slides>
  <Notes>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123</vt:i4>
      </vt:variant>
    </vt:vector>
  </HeadingPairs>
  <TitlesOfParts>
    <vt:vector size="138" baseType="lpstr">
      <vt:lpstr>ＭＳ Ｐゴシック</vt:lpstr>
      <vt:lpstr>Arial</vt:lpstr>
      <vt:lpstr>Calibri</vt:lpstr>
      <vt:lpstr>Calibri Light</vt:lpstr>
      <vt:lpstr>Consolas</vt:lpstr>
      <vt:lpstr>Courier New</vt:lpstr>
      <vt:lpstr>inherit</vt:lpstr>
      <vt:lpstr>q_serif</vt:lpstr>
      <vt:lpstr>source sans pro</vt:lpstr>
      <vt:lpstr>Symbol</vt:lpstr>
      <vt:lpstr>Tahoma</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Ball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Groom, Frank</dc:creator>
  <cp:lastModifiedBy>Groom, Frank</cp:lastModifiedBy>
  <cp:revision>147</cp:revision>
  <cp:lastPrinted>2019-03-18T17:36:28Z</cp:lastPrinted>
  <dcterms:created xsi:type="dcterms:W3CDTF">2019-02-06T16:00:46Z</dcterms:created>
  <dcterms:modified xsi:type="dcterms:W3CDTF">2019-05-21T17:35:35Z</dcterms:modified>
</cp:coreProperties>
</file>